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86" r:id="rId2"/>
    <p:sldId id="260" r:id="rId3"/>
    <p:sldId id="261" r:id="rId4"/>
    <p:sldId id="262" r:id="rId5"/>
    <p:sldId id="263" r:id="rId6"/>
    <p:sldId id="264" r:id="rId7"/>
    <p:sldId id="265" r:id="rId8"/>
    <p:sldId id="266" r:id="rId9"/>
    <p:sldId id="267" r:id="rId10"/>
    <p:sldId id="257" r:id="rId11"/>
    <p:sldId id="284" r:id="rId12"/>
    <p:sldId id="285" r:id="rId13"/>
    <p:sldId id="259"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32" y="-3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y%20Taylor\Downloads\Population%20by%20Age%202000-2050%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y%20Taylor\Downloads\Population%20by%20Age%202000-2050%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y%20Taylor\Downloads\Population%20by%20Age%202000-2050%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ry%20Taylor\Downloads\Population%20by%20Age%202000-2050%20(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ry%20Taylor\Documents\13%20Counties%20Executive%20Summar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ry%20Taylor\Documents\13%20Counties%20Executive%20Summar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ry%20Taylor\Documents\13%20Counties%20Executive%20Summar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70C0"/>
              </a:solidFill>
            </c:spPr>
          </c:dPt>
          <c:dPt>
            <c:idx val="1"/>
            <c:bubble3D val="0"/>
            <c:spPr>
              <a:solidFill>
                <a:srgbClr val="00B050"/>
              </a:solidFill>
            </c:spPr>
          </c:dPt>
          <c:dLbls>
            <c:dLbl>
              <c:idx val="0"/>
              <c:layout>
                <c:manualLayout>
                  <c:x val="-0.135997193059201"/>
                  <c:y val="0.191912729658793"/>
                </c:manualLayout>
              </c:layout>
              <c:tx>
                <c:rich>
                  <a:bodyPr/>
                  <a:lstStyle/>
                  <a:p>
                    <a:r>
                      <a:rPr lang="en-US" sz="800" dirty="0" smtClean="0"/>
                      <a:t>16.7</a:t>
                    </a:r>
                    <a:endParaRPr lang="en-US" sz="1400" dirty="0" smtClean="0"/>
                  </a:p>
                </c:rich>
              </c:tx>
              <c:showLegendKey val="0"/>
              <c:showVal val="1"/>
              <c:showCatName val="0"/>
              <c:showSerName val="0"/>
              <c:showPercent val="0"/>
              <c:showBubbleSize val="0"/>
            </c:dLbl>
            <c:dLbl>
              <c:idx val="1"/>
              <c:layout>
                <c:manualLayout>
                  <c:x val="0.168734962817148"/>
                  <c:y val="-0.229871135899679"/>
                </c:manualLayout>
              </c:layout>
              <c:tx>
                <c:rich>
                  <a:bodyPr/>
                  <a:lstStyle/>
                  <a:p>
                    <a:r>
                      <a:rPr lang="en-US" sz="800" dirty="0" smtClean="0"/>
                      <a:t>83.3</a:t>
                    </a:r>
                    <a:endParaRPr lang="en-US" sz="1400" dirty="0"/>
                  </a:p>
                </c:rich>
              </c:tx>
              <c:showLegendKey val="0"/>
              <c:showVal val="1"/>
              <c:showCatName val="0"/>
              <c:showSerName val="0"/>
              <c:showPercent val="0"/>
              <c:showBubbleSize val="0"/>
            </c:dLbl>
            <c:txPr>
              <a:bodyPr/>
              <a:lstStyle/>
              <a:p>
                <a:pPr>
                  <a:defRPr sz="800" b="1">
                    <a:solidFill>
                      <a:schemeClr val="bg1"/>
                    </a:solidFill>
                  </a:defRPr>
                </a:pPr>
                <a:endParaRPr lang="en-US"/>
              </a:p>
            </c:txPr>
            <c:showLegendKey val="0"/>
            <c:showVal val="0"/>
            <c:showCatName val="0"/>
            <c:showSerName val="0"/>
            <c:showPercent val="0"/>
            <c:showBubbleSize val="0"/>
          </c:dLbls>
          <c:val>
            <c:numRef>
              <c:f>Sheet1!$N$97:$N$98</c:f>
              <c:numCache>
                <c:formatCode>General</c:formatCode>
                <c:ptCount val="2"/>
                <c:pt idx="0">
                  <c:v>16.0</c:v>
                </c:pt>
                <c:pt idx="1">
                  <c:v>84.0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70C0"/>
              </a:solidFill>
            </c:spPr>
          </c:dPt>
          <c:dPt>
            <c:idx val="1"/>
            <c:bubble3D val="0"/>
            <c:spPr>
              <a:solidFill>
                <a:srgbClr val="00B050"/>
              </a:solidFill>
            </c:spPr>
          </c:dPt>
          <c:dLbls>
            <c:dLbl>
              <c:idx val="0"/>
              <c:layout>
                <c:manualLayout>
                  <c:x val="-0.169778452172645"/>
                  <c:y val="0.180646689997084"/>
                </c:manualLayout>
              </c:layout>
              <c:showLegendKey val="0"/>
              <c:showVal val="1"/>
              <c:showCatName val="0"/>
              <c:showSerName val="0"/>
              <c:showPercent val="0"/>
              <c:showBubbleSize val="0"/>
            </c:dLbl>
            <c:dLbl>
              <c:idx val="1"/>
              <c:layout>
                <c:manualLayout>
                  <c:x val="0.195526665937591"/>
                  <c:y val="-0.186548556430446"/>
                </c:manualLayout>
              </c:layout>
              <c:showLegendKey val="0"/>
              <c:showVal val="1"/>
              <c:showCatName val="0"/>
              <c:showSerName val="0"/>
              <c:showPercent val="0"/>
              <c:showBubbleSize val="0"/>
            </c:dLbl>
            <c:txPr>
              <a:bodyPr/>
              <a:lstStyle/>
              <a:p>
                <a:pPr>
                  <a:defRPr sz="1100" b="1">
                    <a:solidFill>
                      <a:schemeClr val="bg1"/>
                    </a:solidFill>
                  </a:defRPr>
                </a:pPr>
                <a:endParaRPr lang="en-US"/>
              </a:p>
            </c:txPr>
            <c:showLegendKey val="0"/>
            <c:showVal val="0"/>
            <c:showCatName val="0"/>
            <c:showSerName val="0"/>
            <c:showPercent val="0"/>
            <c:showBubbleSize val="0"/>
          </c:dLbls>
          <c:val>
            <c:numRef>
              <c:f>Sheet1!$P$97:$P$98</c:f>
              <c:numCache>
                <c:formatCode>General</c:formatCode>
                <c:ptCount val="2"/>
                <c:pt idx="0">
                  <c:v>21.0</c:v>
                </c:pt>
                <c:pt idx="1">
                  <c:v>79.0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00B050"/>
            </a:solidFill>
          </c:spPr>
          <c:dPt>
            <c:idx val="0"/>
            <c:bubble3D val="0"/>
            <c:spPr>
              <a:solidFill>
                <a:srgbClr val="0070C0"/>
              </a:solidFill>
            </c:spPr>
          </c:dPt>
          <c:dLbls>
            <c:dLbl>
              <c:idx val="0"/>
              <c:layout>
                <c:manualLayout>
                  <c:x val="-0.155983887430738"/>
                  <c:y val="0.215277777777778"/>
                </c:manualLayout>
              </c:layout>
              <c:tx>
                <c:rich>
                  <a:bodyPr/>
                  <a:lstStyle/>
                  <a:p>
                    <a:r>
                      <a:rPr lang="en-US" sz="1050" dirty="0" smtClean="0"/>
                      <a:t>20</a:t>
                    </a:r>
                    <a:endParaRPr lang="en-US" dirty="0"/>
                  </a:p>
                </c:rich>
              </c:tx>
              <c:showLegendKey val="0"/>
              <c:showVal val="1"/>
              <c:showCatName val="0"/>
              <c:showSerName val="0"/>
              <c:showPercent val="0"/>
              <c:showBubbleSize val="0"/>
            </c:dLbl>
            <c:dLbl>
              <c:idx val="1"/>
              <c:layout>
                <c:manualLayout>
                  <c:x val="0.202332130358705"/>
                  <c:y val="-0.230777012248469"/>
                </c:manualLayout>
              </c:layout>
              <c:tx>
                <c:rich>
                  <a:bodyPr/>
                  <a:lstStyle/>
                  <a:p>
                    <a:r>
                      <a:rPr lang="en-US" sz="1050" dirty="0" smtClean="0"/>
                      <a:t>80</a:t>
                    </a:r>
                    <a:endParaRPr lang="en-US" dirty="0"/>
                  </a:p>
                </c:rich>
              </c:tx>
              <c:showLegendKey val="0"/>
              <c:showVal val="1"/>
              <c:showCatName val="0"/>
              <c:showSerName val="0"/>
              <c:showPercent val="0"/>
              <c:showBubbleSize val="0"/>
            </c:dLbl>
            <c:txPr>
              <a:bodyPr/>
              <a:lstStyle/>
              <a:p>
                <a:pPr>
                  <a:defRPr sz="700" b="1">
                    <a:solidFill>
                      <a:schemeClr val="bg1"/>
                    </a:solidFill>
                  </a:defRPr>
                </a:pPr>
                <a:endParaRPr lang="en-US"/>
              </a:p>
            </c:txPr>
            <c:showLegendKey val="0"/>
            <c:showVal val="1"/>
            <c:showCatName val="0"/>
            <c:showSerName val="0"/>
            <c:showPercent val="0"/>
            <c:showBubbleSize val="0"/>
            <c:showLeaderLines val="1"/>
          </c:dLbls>
          <c:val>
            <c:numRef>
              <c:f>Sheet1!$O$97:$O$98</c:f>
              <c:numCache>
                <c:formatCode>General</c:formatCode>
                <c:ptCount val="2"/>
                <c:pt idx="0">
                  <c:v>20.3</c:v>
                </c:pt>
                <c:pt idx="1">
                  <c:v>79.7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00B050"/>
            </a:solidFill>
          </c:spPr>
          <c:dPt>
            <c:idx val="0"/>
            <c:bubble3D val="0"/>
            <c:spPr>
              <a:solidFill>
                <a:srgbClr val="0070C0"/>
              </a:solidFill>
            </c:spPr>
          </c:dPt>
          <c:dLbls>
            <c:dLbl>
              <c:idx val="0"/>
              <c:layout/>
              <c:tx>
                <c:rich>
                  <a:bodyPr/>
                  <a:lstStyle/>
                  <a:p>
                    <a:r>
                      <a:rPr lang="en-US" sz="800" smtClean="0"/>
                      <a:t>12.9</a:t>
                    </a:r>
                    <a:endParaRPr lang="en-US"/>
                  </a:p>
                </c:rich>
              </c:tx>
              <c:showLegendKey val="0"/>
              <c:showVal val="1"/>
              <c:showCatName val="0"/>
              <c:showSerName val="0"/>
              <c:showPercent val="0"/>
              <c:showBubbleSize val="0"/>
            </c:dLbl>
            <c:dLbl>
              <c:idx val="1"/>
              <c:layout/>
              <c:tx>
                <c:rich>
                  <a:bodyPr/>
                  <a:lstStyle/>
                  <a:p>
                    <a:r>
                      <a:rPr lang="en-US" sz="800" smtClean="0"/>
                      <a:t>87.1</a:t>
                    </a:r>
                    <a:endParaRPr lang="en-US"/>
                  </a:p>
                </c:rich>
              </c:tx>
              <c:showLegendKey val="0"/>
              <c:showVal val="1"/>
              <c:showCatName val="0"/>
              <c:showSerName val="0"/>
              <c:showPercent val="0"/>
              <c:showBubbleSize val="0"/>
            </c:dLbl>
            <c:txPr>
              <a:bodyPr/>
              <a:lstStyle/>
              <a:p>
                <a:pPr>
                  <a:defRPr sz="800" b="1">
                    <a:solidFill>
                      <a:schemeClr val="bg1"/>
                    </a:solidFill>
                  </a:defRPr>
                </a:pPr>
                <a:endParaRPr lang="en-US"/>
              </a:p>
            </c:txPr>
            <c:showLegendKey val="0"/>
            <c:showVal val="1"/>
            <c:showCatName val="0"/>
            <c:showSerName val="0"/>
            <c:showPercent val="0"/>
            <c:showBubbleSize val="0"/>
            <c:showLeaderLines val="1"/>
          </c:dLbls>
          <c:val>
            <c:numRef>
              <c:f>Sheet1!$M$97:$M$98</c:f>
              <c:numCache>
                <c:formatCode>General</c:formatCode>
                <c:ptCount val="2"/>
                <c:pt idx="0" formatCode="0.00">
                  <c:v>12.88</c:v>
                </c:pt>
                <c:pt idx="1">
                  <c:v>87.12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sz="1600"/>
            </a:pPr>
            <a:r>
              <a:rPr lang="en-US" sz="1600" dirty="0" smtClean="0"/>
              <a:t>Percent NC </a:t>
            </a:r>
            <a:r>
              <a:rPr lang="en-US" sz="1600" dirty="0"/>
              <a:t>Population over </a:t>
            </a:r>
            <a:r>
              <a:rPr lang="en-US" sz="1600" dirty="0" smtClean="0"/>
              <a:t>65,</a:t>
            </a:r>
            <a:r>
              <a:rPr lang="en-US" sz="1600" baseline="0" dirty="0" smtClean="0"/>
              <a:t> 2000-2050</a:t>
            </a:r>
            <a:endParaRPr lang="en-US" sz="1600" dirty="0"/>
          </a:p>
        </c:rich>
      </c:tx>
      <c:layout/>
      <c:overlay val="0"/>
    </c:title>
    <c:autoTitleDeleted val="0"/>
    <c:plotArea>
      <c:layout/>
      <c:lineChart>
        <c:grouping val="standard"/>
        <c:varyColors val="0"/>
        <c:ser>
          <c:idx val="0"/>
          <c:order val="0"/>
          <c:tx>
            <c:strRef>
              <c:f>Sheet1!$A$3</c:f>
              <c:strCache>
                <c:ptCount val="1"/>
                <c:pt idx="0">
                  <c:v>Percent Population over 65 in NC</c:v>
                </c:pt>
              </c:strCache>
            </c:strRef>
          </c:tx>
          <c:marker>
            <c:spPr>
              <a:solidFill>
                <a:srgbClr val="0070C0"/>
              </a:solidFill>
            </c:spPr>
          </c:marker>
          <c:dLbls>
            <c:dLbl>
              <c:idx val="0"/>
              <c:layout>
                <c:manualLayout>
                  <c:x val="-0.0481093887475868"/>
                  <c:y val="0.0540555330915326"/>
                </c:manualLayout>
              </c:layout>
              <c:showLegendKey val="0"/>
              <c:showVal val="1"/>
              <c:showCatName val="0"/>
              <c:showSerName val="0"/>
              <c:showPercent val="0"/>
              <c:showBubbleSize val="0"/>
            </c:dLbl>
            <c:dLbl>
              <c:idx val="1"/>
              <c:layout>
                <c:manualLayout>
                  <c:x val="-0.0683659734834129"/>
                  <c:y val="0.0501944235849945"/>
                </c:manualLayout>
              </c:layout>
              <c:showLegendKey val="0"/>
              <c:showVal val="1"/>
              <c:showCatName val="0"/>
              <c:showSerName val="0"/>
              <c:showPercent val="0"/>
              <c:showBubbleSize val="0"/>
            </c:dLbl>
            <c:dLbl>
              <c:idx val="2"/>
              <c:layout>
                <c:manualLayout>
                  <c:x val="-0.0759621927593476"/>
                  <c:y val="0.0579166425980707"/>
                </c:manualLayout>
              </c:layout>
              <c:showLegendKey val="0"/>
              <c:showVal val="1"/>
              <c:showCatName val="0"/>
              <c:showSerName val="0"/>
              <c:showPercent val="0"/>
              <c:showBubbleSize val="0"/>
            </c:dLbl>
            <c:dLbl>
              <c:idx val="3"/>
              <c:layout>
                <c:manualLayout>
                  <c:x val="-0.0810263389433041"/>
                  <c:y val="0.0694999711176848"/>
                </c:manualLayout>
              </c:layout>
              <c:showLegendKey val="0"/>
              <c:showVal val="1"/>
              <c:showCatName val="0"/>
              <c:showSerName val="0"/>
              <c:showPercent val="0"/>
              <c:showBubbleSize val="0"/>
            </c:dLbl>
            <c:dLbl>
              <c:idx val="4"/>
              <c:layout>
                <c:manualLayout>
                  <c:x val="-0.0784942658513259"/>
                  <c:y val="0.0540555330915326"/>
                </c:manualLayout>
              </c:layout>
              <c:showLegendKey val="0"/>
              <c:showVal val="1"/>
              <c:showCatName val="0"/>
              <c:showSerName val="0"/>
              <c:showPercent val="0"/>
              <c:showBubbleSize val="0"/>
            </c:dLbl>
            <c:dLbl>
              <c:idx val="5"/>
              <c:layout>
                <c:manualLayout>
                  <c:x val="-0.0455773156556085"/>
                  <c:y val="0.0579166425980707"/>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multiLvlStrRef>
              <c:f>Sheet1!$B$1:$G$2</c:f>
              <c:multiLvlStrCache>
                <c:ptCount val="6"/>
                <c:lvl>
                  <c:pt idx="0">
                    <c:v>969,048</c:v>
                  </c:pt>
                  <c:pt idx="1">
                    <c:v>1,244,124</c:v>
                  </c:pt>
                  <c:pt idx="2">
                    <c:v>1,776,382</c:v>
                  </c:pt>
                  <c:pt idx="3">
                    <c:v>2,305,161</c:v>
                  </c:pt>
                  <c:pt idx="4">
                    <c:v>2,750,532</c:v>
                  </c:pt>
                  <c:pt idx="5">
                    <c:v>3,362,719</c:v>
                  </c:pt>
                </c:lvl>
                <c:lvl>
                  <c:pt idx="0">
                    <c:v>2000</c:v>
                  </c:pt>
                  <c:pt idx="1">
                    <c:v>2010</c:v>
                  </c:pt>
                  <c:pt idx="2">
                    <c:v>2020</c:v>
                  </c:pt>
                  <c:pt idx="3">
                    <c:v>2030</c:v>
                  </c:pt>
                  <c:pt idx="4">
                    <c:v>2040</c:v>
                  </c:pt>
                  <c:pt idx="5">
                    <c:v>2050</c:v>
                  </c:pt>
                </c:lvl>
              </c:multiLvlStrCache>
            </c:multiLvlStrRef>
          </c:cat>
          <c:val>
            <c:numRef>
              <c:f>Sheet1!$B$3:$G$3</c:f>
              <c:numCache>
                <c:formatCode>General</c:formatCode>
                <c:ptCount val="6"/>
                <c:pt idx="0">
                  <c:v>12.04</c:v>
                </c:pt>
                <c:pt idx="1">
                  <c:v>12.99</c:v>
                </c:pt>
                <c:pt idx="2">
                  <c:v>16.81</c:v>
                </c:pt>
                <c:pt idx="3">
                  <c:v>19.93</c:v>
                </c:pt>
                <c:pt idx="4">
                  <c:v>22.56</c:v>
                </c:pt>
                <c:pt idx="5">
                  <c:v>25.09</c:v>
                </c:pt>
              </c:numCache>
            </c:numRef>
          </c:val>
          <c:smooth val="0"/>
        </c:ser>
        <c:dLbls>
          <c:showLegendKey val="0"/>
          <c:showVal val="0"/>
          <c:showCatName val="0"/>
          <c:showSerName val="0"/>
          <c:showPercent val="0"/>
          <c:showBubbleSize val="0"/>
        </c:dLbls>
        <c:marker val="1"/>
        <c:smooth val="0"/>
        <c:axId val="2086373496"/>
        <c:axId val="2086376504"/>
      </c:lineChart>
      <c:catAx>
        <c:axId val="2086373496"/>
        <c:scaling>
          <c:orientation val="minMax"/>
        </c:scaling>
        <c:delete val="0"/>
        <c:axPos val="b"/>
        <c:title>
          <c:tx>
            <c:rich>
              <a:bodyPr/>
              <a:lstStyle/>
              <a:p>
                <a:pPr>
                  <a:defRPr/>
                </a:pPr>
                <a:r>
                  <a:rPr lang="en-US"/>
                  <a:t>Year</a:t>
                </a:r>
              </a:p>
            </c:rich>
          </c:tx>
          <c:layout/>
          <c:overlay val="0"/>
        </c:title>
        <c:majorTickMark val="out"/>
        <c:minorTickMark val="none"/>
        <c:tickLblPos val="nextTo"/>
        <c:txPr>
          <a:bodyPr/>
          <a:lstStyle/>
          <a:p>
            <a:pPr>
              <a:defRPr sz="1050"/>
            </a:pPr>
            <a:endParaRPr lang="en-US"/>
          </a:p>
        </c:txPr>
        <c:crossAx val="2086376504"/>
        <c:crosses val="autoZero"/>
        <c:auto val="1"/>
        <c:lblAlgn val="ctr"/>
        <c:lblOffset val="100"/>
        <c:noMultiLvlLbl val="0"/>
      </c:catAx>
      <c:valAx>
        <c:axId val="2086376504"/>
        <c:scaling>
          <c:orientation val="minMax"/>
        </c:scaling>
        <c:delete val="0"/>
        <c:axPos val="l"/>
        <c:majorGridlines/>
        <c:title>
          <c:tx>
            <c:rich>
              <a:bodyPr rot="-5400000" vert="horz"/>
              <a:lstStyle/>
              <a:p>
                <a:pPr>
                  <a:defRPr/>
                </a:pPr>
                <a:r>
                  <a:rPr lang="en-US"/>
                  <a:t>Percent Population over 65</a:t>
                </a:r>
              </a:p>
            </c:rich>
          </c:tx>
          <c:layout/>
          <c:overlay val="0"/>
        </c:title>
        <c:numFmt formatCode="General" sourceLinked="1"/>
        <c:majorTickMark val="out"/>
        <c:minorTickMark val="none"/>
        <c:tickLblPos val="nextTo"/>
        <c:crossAx val="2086373496"/>
        <c:crosses val="autoZero"/>
        <c:crossBetween val="between"/>
      </c:valAx>
      <c:spPr>
        <a:solidFill>
          <a:schemeClr val="accent5">
            <a:lumMod val="40000"/>
            <a:lumOff val="60000"/>
          </a:schemeClr>
        </a:solidFill>
      </c:spPr>
    </c:plotArea>
    <c:plotVisOnly val="1"/>
    <c:dispBlanksAs val="gap"/>
    <c:showDLblsOverMax val="0"/>
  </c:chart>
  <c:spPr>
    <a:solidFill>
      <a:srgbClr val="D4FC8C"/>
    </a:solidFill>
    <a:ln w="19050">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Our 13 </a:t>
            </a:r>
            <a:r>
              <a:rPr lang="en-US" dirty="0"/>
              <a:t>Counties</a:t>
            </a:r>
            <a:r>
              <a:rPr lang="en-US" baseline="0" dirty="0"/>
              <a:t> - </a:t>
            </a:r>
            <a:r>
              <a:rPr lang="en-US" dirty="0"/>
              <a:t>Percent Increase from 2000 to 2050 in Population over 65</a:t>
            </a:r>
          </a:p>
        </c:rich>
      </c:tx>
      <c:layout/>
      <c:overlay val="0"/>
    </c:title>
    <c:autoTitleDeleted val="0"/>
    <c:plotArea>
      <c:layout/>
      <c:barChart>
        <c:barDir val="col"/>
        <c:grouping val="clustered"/>
        <c:varyColors val="0"/>
        <c:ser>
          <c:idx val="0"/>
          <c:order val="0"/>
          <c:tx>
            <c:strRef>
              <c:f>Sheet1!$A$8</c:f>
              <c:strCache>
                <c:ptCount val="1"/>
                <c:pt idx="0">
                  <c:v>Percent Increase 2000 to 2050 in Population over 65</c:v>
                </c:pt>
              </c:strCache>
            </c:strRef>
          </c:tx>
          <c:spPr>
            <a:ln>
              <a:noFill/>
            </a:ln>
          </c:spPr>
          <c:invertIfNegative val="0"/>
          <c:dPt>
            <c:idx val="0"/>
            <c:invertIfNegative val="0"/>
            <c:bubble3D val="0"/>
            <c:spPr>
              <a:solidFill>
                <a:srgbClr val="00FF00"/>
              </a:solidFill>
              <a:ln>
                <a:noFill/>
              </a:ln>
            </c:spPr>
          </c:dPt>
          <c:dPt>
            <c:idx val="1"/>
            <c:invertIfNegative val="0"/>
            <c:bubble3D val="0"/>
            <c:spPr>
              <a:solidFill>
                <a:srgbClr val="006600"/>
              </a:solidFill>
              <a:ln>
                <a:noFill/>
              </a:ln>
            </c:spPr>
          </c:dPt>
          <c:dPt>
            <c:idx val="2"/>
            <c:invertIfNegative val="0"/>
            <c:bubble3D val="0"/>
            <c:spPr>
              <a:solidFill>
                <a:srgbClr val="006600"/>
              </a:solidFill>
              <a:ln>
                <a:noFill/>
              </a:ln>
            </c:spPr>
          </c:dPt>
          <c:dPt>
            <c:idx val="3"/>
            <c:invertIfNegative val="0"/>
            <c:bubble3D val="0"/>
            <c:spPr>
              <a:solidFill>
                <a:srgbClr val="006600"/>
              </a:solidFill>
              <a:ln>
                <a:noFill/>
              </a:ln>
            </c:spPr>
          </c:dPt>
          <c:dPt>
            <c:idx val="4"/>
            <c:invertIfNegative val="0"/>
            <c:bubble3D val="0"/>
            <c:spPr>
              <a:solidFill>
                <a:srgbClr val="006600"/>
              </a:solidFill>
              <a:ln>
                <a:noFill/>
              </a:ln>
            </c:spPr>
          </c:dPt>
          <c:dPt>
            <c:idx val="5"/>
            <c:invertIfNegative val="0"/>
            <c:bubble3D val="0"/>
            <c:spPr>
              <a:solidFill>
                <a:srgbClr val="0070C0"/>
              </a:solidFill>
              <a:ln>
                <a:noFill/>
              </a:ln>
            </c:spPr>
          </c:dPt>
          <c:dPt>
            <c:idx val="6"/>
            <c:invertIfNegative val="0"/>
            <c:bubble3D val="0"/>
            <c:spPr>
              <a:solidFill>
                <a:srgbClr val="0070C0"/>
              </a:solidFill>
              <a:ln>
                <a:noFill/>
              </a:ln>
            </c:spPr>
          </c:dPt>
          <c:dPt>
            <c:idx val="7"/>
            <c:invertIfNegative val="0"/>
            <c:bubble3D val="0"/>
            <c:spPr>
              <a:solidFill>
                <a:srgbClr val="0070C0"/>
              </a:solidFill>
              <a:ln>
                <a:noFill/>
              </a:ln>
            </c:spPr>
          </c:dPt>
          <c:dPt>
            <c:idx val="8"/>
            <c:invertIfNegative val="0"/>
            <c:bubble3D val="0"/>
            <c:spPr>
              <a:solidFill>
                <a:srgbClr val="0070C0"/>
              </a:solidFill>
              <a:ln>
                <a:noFill/>
              </a:ln>
            </c:spPr>
          </c:dPt>
          <c:dPt>
            <c:idx val="9"/>
            <c:invertIfNegative val="0"/>
            <c:bubble3D val="0"/>
            <c:spPr>
              <a:solidFill>
                <a:srgbClr val="0070C0"/>
              </a:solidFill>
              <a:ln>
                <a:noFill/>
              </a:ln>
            </c:spPr>
          </c:dPt>
          <c:dPt>
            <c:idx val="10"/>
            <c:invertIfNegative val="0"/>
            <c:bubble3D val="0"/>
            <c:spPr>
              <a:solidFill>
                <a:srgbClr val="0070C0"/>
              </a:solidFill>
              <a:ln>
                <a:noFill/>
              </a:ln>
            </c:spPr>
          </c:dPt>
          <c:dPt>
            <c:idx val="11"/>
            <c:invertIfNegative val="0"/>
            <c:bubble3D val="0"/>
            <c:spPr>
              <a:solidFill>
                <a:srgbClr val="0070C0"/>
              </a:solidFill>
              <a:ln w="38100">
                <a:noFill/>
              </a:ln>
            </c:spPr>
          </c:dPt>
          <c:dPt>
            <c:idx val="12"/>
            <c:invertIfNegative val="0"/>
            <c:bubble3D val="0"/>
            <c:spPr>
              <a:solidFill>
                <a:srgbClr val="0070C0"/>
              </a:solidFill>
              <a:ln>
                <a:noFill/>
              </a:ln>
            </c:spPr>
          </c:dPt>
          <c:dPt>
            <c:idx val="13"/>
            <c:invertIfNegative val="0"/>
            <c:bubble3D val="0"/>
            <c:spPr>
              <a:solidFill>
                <a:srgbClr val="0070C0"/>
              </a:solidFill>
              <a:ln>
                <a:noFill/>
              </a:ln>
            </c:spPr>
          </c:dPt>
          <c:dLbls>
            <c:txPr>
              <a:bodyPr/>
              <a:lstStyle/>
              <a:p>
                <a:pPr>
                  <a:defRPr sz="1200" b="1"/>
                </a:pPr>
                <a:endParaRPr lang="en-US"/>
              </a:p>
            </c:txPr>
            <c:dLblPos val="outEnd"/>
            <c:showLegendKey val="0"/>
            <c:showVal val="1"/>
            <c:showCatName val="0"/>
            <c:showSerName val="0"/>
            <c:showPercent val="0"/>
            <c:showBubbleSize val="0"/>
            <c:showLeaderLines val="0"/>
          </c:dLbls>
          <c:cat>
            <c:strRef>
              <c:f>Sheet1!$B$7:$N$7</c:f>
              <c:strCache>
                <c:ptCount val="13"/>
                <c:pt idx="0">
                  <c:v>Surry</c:v>
                </c:pt>
                <c:pt idx="1">
                  <c:v>Rockingham</c:v>
                </c:pt>
                <c:pt idx="2">
                  <c:v>Yadkin</c:v>
                </c:pt>
                <c:pt idx="3">
                  <c:v>Rowan</c:v>
                </c:pt>
                <c:pt idx="4">
                  <c:v>Stanly </c:v>
                </c:pt>
                <c:pt idx="5">
                  <c:v>Wilkes </c:v>
                </c:pt>
                <c:pt idx="6">
                  <c:v>Davidson</c:v>
                </c:pt>
                <c:pt idx="7">
                  <c:v>Forsyth</c:v>
                </c:pt>
                <c:pt idx="8">
                  <c:v>Stokes</c:v>
                </c:pt>
                <c:pt idx="9">
                  <c:v> Guilford</c:v>
                </c:pt>
                <c:pt idx="10">
                  <c:v>Davie</c:v>
                </c:pt>
                <c:pt idx="11">
                  <c:v>Iredell</c:v>
                </c:pt>
                <c:pt idx="12">
                  <c:v>Cabarrus</c:v>
                </c:pt>
              </c:strCache>
            </c:strRef>
          </c:cat>
          <c:val>
            <c:numRef>
              <c:f>Sheet1!$B$8:$N$8</c:f>
              <c:numCache>
                <c:formatCode>0.00%</c:formatCode>
                <c:ptCount val="13"/>
                <c:pt idx="0">
                  <c:v>0.8945</c:v>
                </c:pt>
                <c:pt idx="1">
                  <c:v>1.027</c:v>
                </c:pt>
                <c:pt idx="2">
                  <c:v>1.1249</c:v>
                </c:pt>
                <c:pt idx="3">
                  <c:v>1.2678</c:v>
                </c:pt>
                <c:pt idx="4">
                  <c:v>1.3835</c:v>
                </c:pt>
                <c:pt idx="5">
                  <c:v>1.5919</c:v>
                </c:pt>
                <c:pt idx="6">
                  <c:v>1.717</c:v>
                </c:pt>
                <c:pt idx="7">
                  <c:v>1.7467</c:v>
                </c:pt>
                <c:pt idx="8">
                  <c:v>1.8296</c:v>
                </c:pt>
                <c:pt idx="9">
                  <c:v>2.1518</c:v>
                </c:pt>
                <c:pt idx="10">
                  <c:v>2.2072</c:v>
                </c:pt>
                <c:pt idx="11">
                  <c:v>2.8155</c:v>
                </c:pt>
                <c:pt idx="12">
                  <c:v>2.8441</c:v>
                </c:pt>
              </c:numCache>
            </c:numRef>
          </c:val>
        </c:ser>
        <c:dLbls>
          <c:dLblPos val="outEnd"/>
          <c:showLegendKey val="0"/>
          <c:showVal val="1"/>
          <c:showCatName val="0"/>
          <c:showSerName val="0"/>
          <c:showPercent val="0"/>
          <c:showBubbleSize val="0"/>
        </c:dLbls>
        <c:gapWidth val="150"/>
        <c:axId val="2086500872"/>
        <c:axId val="2086522024"/>
      </c:barChart>
      <c:catAx>
        <c:axId val="2086500872"/>
        <c:scaling>
          <c:orientation val="minMax"/>
        </c:scaling>
        <c:delete val="0"/>
        <c:axPos val="b"/>
        <c:majorTickMark val="out"/>
        <c:minorTickMark val="none"/>
        <c:tickLblPos val="nextTo"/>
        <c:txPr>
          <a:bodyPr/>
          <a:lstStyle/>
          <a:p>
            <a:pPr>
              <a:defRPr sz="1200" b="1"/>
            </a:pPr>
            <a:endParaRPr lang="en-US"/>
          </a:p>
        </c:txPr>
        <c:crossAx val="2086522024"/>
        <c:crosses val="autoZero"/>
        <c:auto val="1"/>
        <c:lblAlgn val="ctr"/>
        <c:lblOffset val="100"/>
        <c:noMultiLvlLbl val="0"/>
      </c:catAx>
      <c:valAx>
        <c:axId val="2086522024"/>
        <c:scaling>
          <c:orientation val="minMax"/>
        </c:scaling>
        <c:delete val="0"/>
        <c:axPos val="l"/>
        <c:majorGridlines/>
        <c:numFmt formatCode="0%" sourceLinked="0"/>
        <c:majorTickMark val="out"/>
        <c:minorTickMark val="none"/>
        <c:tickLblPos val="nextTo"/>
        <c:txPr>
          <a:bodyPr/>
          <a:lstStyle/>
          <a:p>
            <a:pPr>
              <a:defRPr sz="1050"/>
            </a:pPr>
            <a:endParaRPr lang="en-US"/>
          </a:p>
        </c:txPr>
        <c:crossAx val="2086500872"/>
        <c:crosses val="autoZero"/>
        <c:crossBetween val="between"/>
      </c:valAx>
    </c:plotArea>
    <c:plotVisOnly val="1"/>
    <c:dispBlanksAs val="gap"/>
    <c:showDLblsOverMax val="0"/>
  </c:chart>
  <c:spPr>
    <a:ln w="19050">
      <a:solidFill>
        <a:schemeClr val="tx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Top 8 Counties - Percent Increase from 2000 to 2050 in Population over 65 </a:t>
            </a:r>
          </a:p>
        </c:rich>
      </c:tx>
      <c:layout/>
      <c:overlay val="0"/>
    </c:title>
    <c:autoTitleDeleted val="0"/>
    <c:plotArea>
      <c:layout/>
      <c:barChart>
        <c:barDir val="col"/>
        <c:grouping val="clustered"/>
        <c:varyColors val="0"/>
        <c:ser>
          <c:idx val="0"/>
          <c:order val="0"/>
          <c:spPr>
            <a:solidFill>
              <a:srgbClr val="0070C0"/>
            </a:solidFill>
            <a:ln>
              <a:noFill/>
            </a:ln>
          </c:spPr>
          <c:invertIfNegative val="0"/>
          <c:dLbls>
            <c:txPr>
              <a:bodyPr/>
              <a:lstStyle/>
              <a:p>
                <a:pPr>
                  <a:defRPr sz="1200" b="1"/>
                </a:pPr>
                <a:endParaRPr lang="en-US"/>
              </a:p>
            </c:txPr>
            <c:dLblPos val="outEnd"/>
            <c:showLegendKey val="0"/>
            <c:showVal val="1"/>
            <c:showCatName val="0"/>
            <c:showSerName val="0"/>
            <c:showPercent val="0"/>
            <c:showBubbleSize val="0"/>
            <c:showLeaderLines val="0"/>
          </c:dLbls>
          <c:cat>
            <c:strRef>
              <c:f>Sheet1!$G$7:$N$7</c:f>
              <c:strCache>
                <c:ptCount val="8"/>
                <c:pt idx="0">
                  <c:v>Wilkes </c:v>
                </c:pt>
                <c:pt idx="1">
                  <c:v>Davidson</c:v>
                </c:pt>
                <c:pt idx="2">
                  <c:v>Forsyth</c:v>
                </c:pt>
                <c:pt idx="3">
                  <c:v>Stokes</c:v>
                </c:pt>
                <c:pt idx="4">
                  <c:v> Guilford</c:v>
                </c:pt>
                <c:pt idx="5">
                  <c:v>Davie</c:v>
                </c:pt>
                <c:pt idx="6">
                  <c:v>Iredell</c:v>
                </c:pt>
                <c:pt idx="7">
                  <c:v>Cabarrus</c:v>
                </c:pt>
              </c:strCache>
            </c:strRef>
          </c:cat>
          <c:val>
            <c:numRef>
              <c:f>Sheet1!$G$8:$N$8</c:f>
              <c:numCache>
                <c:formatCode>0.00%</c:formatCode>
                <c:ptCount val="8"/>
                <c:pt idx="0">
                  <c:v>1.5919</c:v>
                </c:pt>
                <c:pt idx="1">
                  <c:v>1.717</c:v>
                </c:pt>
                <c:pt idx="2">
                  <c:v>1.7467</c:v>
                </c:pt>
                <c:pt idx="3">
                  <c:v>1.8296</c:v>
                </c:pt>
                <c:pt idx="4">
                  <c:v>2.1518</c:v>
                </c:pt>
                <c:pt idx="5">
                  <c:v>2.2072</c:v>
                </c:pt>
                <c:pt idx="6">
                  <c:v>2.8155</c:v>
                </c:pt>
                <c:pt idx="7">
                  <c:v>2.8441</c:v>
                </c:pt>
              </c:numCache>
            </c:numRef>
          </c:val>
        </c:ser>
        <c:dLbls>
          <c:showLegendKey val="0"/>
          <c:showVal val="0"/>
          <c:showCatName val="0"/>
          <c:showSerName val="0"/>
          <c:showPercent val="0"/>
          <c:showBubbleSize val="0"/>
        </c:dLbls>
        <c:gapWidth val="150"/>
        <c:axId val="2087085032"/>
        <c:axId val="2087082008"/>
      </c:barChart>
      <c:catAx>
        <c:axId val="2087085032"/>
        <c:scaling>
          <c:orientation val="minMax"/>
        </c:scaling>
        <c:delete val="0"/>
        <c:axPos val="b"/>
        <c:majorTickMark val="out"/>
        <c:minorTickMark val="none"/>
        <c:tickLblPos val="nextTo"/>
        <c:txPr>
          <a:bodyPr/>
          <a:lstStyle/>
          <a:p>
            <a:pPr>
              <a:defRPr sz="1400" b="1"/>
            </a:pPr>
            <a:endParaRPr lang="en-US"/>
          </a:p>
        </c:txPr>
        <c:crossAx val="2087082008"/>
        <c:crosses val="autoZero"/>
        <c:auto val="1"/>
        <c:lblAlgn val="ctr"/>
        <c:lblOffset val="100"/>
        <c:noMultiLvlLbl val="0"/>
      </c:catAx>
      <c:valAx>
        <c:axId val="2087082008"/>
        <c:scaling>
          <c:orientation val="minMax"/>
        </c:scaling>
        <c:delete val="0"/>
        <c:axPos val="l"/>
        <c:majorGridlines/>
        <c:title>
          <c:tx>
            <c:rich>
              <a:bodyPr rot="-5400000" vert="horz"/>
              <a:lstStyle/>
              <a:p>
                <a:pPr>
                  <a:defRPr sz="1050"/>
                </a:pPr>
                <a:r>
                  <a:rPr lang="en-US" sz="1050" dirty="0" smtClean="0"/>
                  <a:t>Percent Increase 2000-2050</a:t>
                </a:r>
              </a:p>
            </c:rich>
          </c:tx>
          <c:layout/>
          <c:overlay val="0"/>
        </c:title>
        <c:numFmt formatCode="0%" sourceLinked="0"/>
        <c:majorTickMark val="out"/>
        <c:minorTickMark val="none"/>
        <c:tickLblPos val="nextTo"/>
        <c:txPr>
          <a:bodyPr/>
          <a:lstStyle/>
          <a:p>
            <a:pPr>
              <a:defRPr sz="1100"/>
            </a:pPr>
            <a:endParaRPr lang="en-US"/>
          </a:p>
        </c:txPr>
        <c:crossAx val="208708503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Top 4 Counties - Percent Increase from</a:t>
            </a:r>
            <a:r>
              <a:rPr lang="en-US" sz="1600" baseline="0"/>
              <a:t> 2000 to 2050 in Population over 65 </a:t>
            </a:r>
            <a:r>
              <a:rPr lang="en-US" sz="1600"/>
              <a:t> </a:t>
            </a:r>
          </a:p>
        </c:rich>
      </c:tx>
      <c:layout/>
      <c:overlay val="0"/>
    </c:title>
    <c:autoTitleDeleted val="0"/>
    <c:plotArea>
      <c:layout/>
      <c:barChart>
        <c:barDir val="col"/>
        <c:grouping val="clustered"/>
        <c:varyColors val="0"/>
        <c:ser>
          <c:idx val="0"/>
          <c:order val="0"/>
          <c:spPr>
            <a:solidFill>
              <a:srgbClr val="0070C0"/>
            </a:solidFill>
          </c:spPr>
          <c:invertIfNegative val="0"/>
          <c:dLbls>
            <c:dLbl>
              <c:idx val="0"/>
              <c:layout>
                <c:manualLayout>
                  <c:x val="0.00138888888888889"/>
                  <c:y val="0.00893742465645454"/>
                </c:manualLayout>
              </c:layout>
              <c:dLblPos val="outEnd"/>
              <c:showLegendKey val="0"/>
              <c:showVal val="1"/>
              <c:showCatName val="0"/>
              <c:showSerName val="0"/>
              <c:showPercent val="0"/>
              <c:showBubbleSize val="0"/>
            </c:dLbl>
            <c:dLbl>
              <c:idx val="1"/>
              <c:layout>
                <c:manualLayout>
                  <c:x val="0.0"/>
                  <c:y val="0.0148957077607576"/>
                </c:manualLayout>
              </c:layout>
              <c:dLblPos val="outEnd"/>
              <c:showLegendKey val="0"/>
              <c:showVal val="1"/>
              <c:showCatName val="0"/>
              <c:showSerName val="0"/>
              <c:showPercent val="0"/>
              <c:showBubbleSize val="0"/>
            </c:dLbl>
            <c:dLbl>
              <c:idx val="2"/>
              <c:layout>
                <c:manualLayout>
                  <c:x val="0.0"/>
                  <c:y val="0.0139236981342244"/>
                </c:manualLayout>
              </c:layout>
              <c:dLblPos val="outEnd"/>
              <c:showLegendKey val="0"/>
              <c:showVal val="1"/>
              <c:showCatName val="0"/>
              <c:showSerName val="0"/>
              <c:showPercent val="0"/>
              <c:showBubbleSize val="0"/>
            </c:dLbl>
            <c:dLbl>
              <c:idx val="3"/>
              <c:layout>
                <c:manualLayout>
                  <c:x val="-1.0936132973192E-7"/>
                  <c:y val="0.00835421888053467"/>
                </c:manualLayout>
              </c:layout>
              <c:dLblPos val="outEnd"/>
              <c:showLegendKey val="0"/>
              <c:showVal val="1"/>
              <c:showCatName val="0"/>
              <c:showSerName val="0"/>
              <c:showPercent val="0"/>
              <c:showBubbleSize val="0"/>
            </c:dLbl>
            <c:txPr>
              <a:bodyPr/>
              <a:lstStyle/>
              <a:p>
                <a:pPr>
                  <a:defRPr sz="1400" b="1"/>
                </a:pPr>
                <a:endParaRPr lang="en-US"/>
              </a:p>
            </c:txPr>
            <c:dLblPos val="outEnd"/>
            <c:showLegendKey val="0"/>
            <c:showVal val="1"/>
            <c:showCatName val="0"/>
            <c:showSerName val="0"/>
            <c:showPercent val="0"/>
            <c:showBubbleSize val="0"/>
            <c:showLeaderLines val="0"/>
          </c:dLbls>
          <c:cat>
            <c:strRef>
              <c:f>Sheet1!$K$7:$N$7</c:f>
              <c:strCache>
                <c:ptCount val="4"/>
                <c:pt idx="0">
                  <c:v> Guilford</c:v>
                </c:pt>
                <c:pt idx="1">
                  <c:v>Davie</c:v>
                </c:pt>
                <c:pt idx="2">
                  <c:v>Iredell</c:v>
                </c:pt>
                <c:pt idx="3">
                  <c:v>Cabarrus</c:v>
                </c:pt>
              </c:strCache>
            </c:strRef>
          </c:cat>
          <c:val>
            <c:numRef>
              <c:f>Sheet1!$K$8:$N$8</c:f>
              <c:numCache>
                <c:formatCode>0.00%</c:formatCode>
                <c:ptCount val="4"/>
                <c:pt idx="0">
                  <c:v>2.1518</c:v>
                </c:pt>
                <c:pt idx="1">
                  <c:v>2.2072</c:v>
                </c:pt>
                <c:pt idx="2">
                  <c:v>2.8155</c:v>
                </c:pt>
                <c:pt idx="3">
                  <c:v>2.8441</c:v>
                </c:pt>
              </c:numCache>
            </c:numRef>
          </c:val>
        </c:ser>
        <c:dLbls>
          <c:showLegendKey val="0"/>
          <c:showVal val="0"/>
          <c:showCatName val="0"/>
          <c:showSerName val="0"/>
          <c:showPercent val="0"/>
          <c:showBubbleSize val="0"/>
        </c:dLbls>
        <c:gapWidth val="150"/>
        <c:axId val="2086565512"/>
        <c:axId val="2086568488"/>
      </c:barChart>
      <c:catAx>
        <c:axId val="2086565512"/>
        <c:scaling>
          <c:orientation val="minMax"/>
        </c:scaling>
        <c:delete val="0"/>
        <c:axPos val="b"/>
        <c:majorTickMark val="out"/>
        <c:minorTickMark val="none"/>
        <c:tickLblPos val="nextTo"/>
        <c:txPr>
          <a:bodyPr/>
          <a:lstStyle/>
          <a:p>
            <a:pPr>
              <a:defRPr sz="1400" b="1"/>
            </a:pPr>
            <a:endParaRPr lang="en-US"/>
          </a:p>
        </c:txPr>
        <c:crossAx val="2086568488"/>
        <c:crosses val="autoZero"/>
        <c:auto val="1"/>
        <c:lblAlgn val="ctr"/>
        <c:lblOffset val="100"/>
        <c:noMultiLvlLbl val="0"/>
      </c:catAx>
      <c:valAx>
        <c:axId val="2086568488"/>
        <c:scaling>
          <c:orientation val="minMax"/>
        </c:scaling>
        <c:delete val="0"/>
        <c:axPos val="l"/>
        <c:majorGridlines/>
        <c:title>
          <c:tx>
            <c:rich>
              <a:bodyPr rot="-5400000" vert="horz"/>
              <a:lstStyle/>
              <a:p>
                <a:pPr>
                  <a:defRPr/>
                </a:pPr>
                <a:r>
                  <a:rPr lang="en-US"/>
                  <a:t>Percent Increase from 2000-2050</a:t>
                </a:r>
              </a:p>
            </c:rich>
          </c:tx>
          <c:layout/>
          <c:overlay val="0"/>
        </c:title>
        <c:numFmt formatCode="0%" sourceLinked="0"/>
        <c:majorTickMark val="out"/>
        <c:minorTickMark val="none"/>
        <c:tickLblPos val="nextTo"/>
        <c:crossAx val="208656551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a:pPr>
            <a:r>
              <a:rPr lang="en-US" sz="1600" dirty="0"/>
              <a:t>Forsyth County - Percent Change</a:t>
            </a:r>
            <a:r>
              <a:rPr lang="en-US" sz="1600" baseline="0" dirty="0"/>
              <a:t> in Population over 65 </a:t>
            </a:r>
            <a:endParaRPr lang="en-US" sz="1600" dirty="0"/>
          </a:p>
        </c:rich>
      </c:tx>
      <c:layout>
        <c:manualLayout>
          <c:xMode val="edge"/>
          <c:yMode val="edge"/>
          <c:x val="0.0062985406824147"/>
          <c:y val="0.0"/>
        </c:manualLayout>
      </c:layout>
      <c:overlay val="0"/>
    </c:title>
    <c:autoTitleDeleted val="0"/>
    <c:plotArea>
      <c:layout/>
      <c:barChart>
        <c:barDir val="bar"/>
        <c:grouping val="clustered"/>
        <c:varyColors val="0"/>
        <c:ser>
          <c:idx val="0"/>
          <c:order val="0"/>
          <c:tx>
            <c:strRef>
              <c:f>Sheet1!$A$5</c:f>
              <c:strCache>
                <c:ptCount val="1"/>
                <c:pt idx="0">
                  <c:v>Percent Change</c:v>
                </c:pt>
              </c:strCache>
            </c:strRef>
          </c:tx>
          <c:spPr>
            <a:solidFill>
              <a:srgbClr val="FFFF00"/>
            </a:solidFill>
          </c:spPr>
          <c:invertIfNegative val="0"/>
          <c:dPt>
            <c:idx val="0"/>
            <c:invertIfNegative val="0"/>
            <c:bubble3D val="0"/>
            <c:spPr>
              <a:solidFill>
                <a:srgbClr val="0070C0"/>
              </a:solidFill>
            </c:spPr>
          </c:dPt>
          <c:dPt>
            <c:idx val="1"/>
            <c:invertIfNegative val="0"/>
            <c:bubble3D val="0"/>
            <c:spPr>
              <a:solidFill>
                <a:srgbClr val="006600"/>
              </a:solidFill>
            </c:spPr>
          </c:dPt>
          <c:dPt>
            <c:idx val="2"/>
            <c:invertIfNegative val="0"/>
            <c:bubble3D val="0"/>
            <c:spPr>
              <a:solidFill>
                <a:srgbClr val="00FF00"/>
              </a:solidFill>
            </c:spPr>
          </c:dPt>
          <c:dLbls>
            <c:txPr>
              <a:bodyPr/>
              <a:lstStyle/>
              <a:p>
                <a:pPr>
                  <a:defRPr sz="1400" b="1"/>
                </a:pPr>
                <a:endParaRPr lang="en-US"/>
              </a:p>
            </c:txPr>
            <c:dLblPos val="outEnd"/>
            <c:showLegendKey val="0"/>
            <c:showVal val="1"/>
            <c:showCatName val="0"/>
            <c:showSerName val="0"/>
            <c:showPercent val="0"/>
            <c:showBubbleSize val="0"/>
            <c:showLeaderLines val="0"/>
          </c:dLbls>
          <c:cat>
            <c:strRef>
              <c:f>Sheet1!$B$4:$E$4</c:f>
              <c:strCache>
                <c:ptCount val="4"/>
                <c:pt idx="0">
                  <c:v>2000-2050</c:v>
                </c:pt>
                <c:pt idx="1">
                  <c:v>2000-2030</c:v>
                </c:pt>
                <c:pt idx="2">
                  <c:v>2000-2020</c:v>
                </c:pt>
                <c:pt idx="3">
                  <c:v>2000-2010</c:v>
                </c:pt>
              </c:strCache>
            </c:strRef>
          </c:cat>
          <c:val>
            <c:numRef>
              <c:f>Sheet1!$B$5:$E$5</c:f>
              <c:numCache>
                <c:formatCode>0.00%</c:formatCode>
                <c:ptCount val="4"/>
                <c:pt idx="0">
                  <c:v>1.7467</c:v>
                </c:pt>
                <c:pt idx="1">
                  <c:v>1.048</c:v>
                </c:pt>
                <c:pt idx="2">
                  <c:v>0.6199</c:v>
                </c:pt>
                <c:pt idx="3">
                  <c:v>0.1817</c:v>
                </c:pt>
              </c:numCache>
            </c:numRef>
          </c:val>
        </c:ser>
        <c:dLbls>
          <c:showLegendKey val="0"/>
          <c:showVal val="0"/>
          <c:showCatName val="0"/>
          <c:showSerName val="0"/>
          <c:showPercent val="0"/>
          <c:showBubbleSize val="0"/>
        </c:dLbls>
        <c:gapWidth val="150"/>
        <c:axId val="2087022984"/>
        <c:axId val="2087019960"/>
      </c:barChart>
      <c:catAx>
        <c:axId val="2087022984"/>
        <c:scaling>
          <c:orientation val="minMax"/>
        </c:scaling>
        <c:delete val="0"/>
        <c:axPos val="l"/>
        <c:majorTickMark val="out"/>
        <c:minorTickMark val="none"/>
        <c:tickLblPos val="nextTo"/>
        <c:txPr>
          <a:bodyPr/>
          <a:lstStyle/>
          <a:p>
            <a:pPr>
              <a:defRPr sz="1400"/>
            </a:pPr>
            <a:endParaRPr lang="en-US"/>
          </a:p>
        </c:txPr>
        <c:crossAx val="2087019960"/>
        <c:crosses val="autoZero"/>
        <c:auto val="1"/>
        <c:lblAlgn val="ctr"/>
        <c:lblOffset val="100"/>
        <c:noMultiLvlLbl val="0"/>
      </c:catAx>
      <c:valAx>
        <c:axId val="2087019960"/>
        <c:scaling>
          <c:orientation val="minMax"/>
        </c:scaling>
        <c:delete val="0"/>
        <c:axPos val="b"/>
        <c:majorGridlines/>
        <c:title>
          <c:tx>
            <c:rich>
              <a:bodyPr/>
              <a:lstStyle/>
              <a:p>
                <a:pPr>
                  <a:defRPr sz="1200"/>
                </a:pPr>
                <a:r>
                  <a:rPr lang="en-US" sz="1200"/>
                  <a:t>Percent Change</a:t>
                </a:r>
              </a:p>
            </c:rich>
          </c:tx>
          <c:layout/>
          <c:overlay val="0"/>
        </c:title>
        <c:numFmt formatCode="0.00%" sourceLinked="1"/>
        <c:majorTickMark val="out"/>
        <c:minorTickMark val="none"/>
        <c:tickLblPos val="nextTo"/>
        <c:crossAx val="208702298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BF3E8E33-7F6D-1B44-9C9F-27EA5005DDF7}" type="datetime1">
              <a:rPr lang="en-US" smtClean="0"/>
              <a:t>2/12/15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r>
              <a:rPr lang="en-US" smtClean="0"/>
              <a:t>® 2015. The Community Partnership for Compassionate Care.  All Rights Reserved.</a:t>
            </a: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6908B1BA-76D5-454A-9B76-CFB820D08AF6}" type="slidenum">
              <a:rPr lang="en-US" smtClean="0"/>
              <a:t>‹#›</a:t>
            </a:fld>
            <a:endParaRPr lang="en-US"/>
          </a:p>
        </p:txBody>
      </p:sp>
    </p:spTree>
    <p:extLst>
      <p:ext uri="{BB962C8B-B14F-4D97-AF65-F5344CB8AC3E}">
        <p14:creationId xmlns:p14="http://schemas.microsoft.com/office/powerpoint/2010/main" val="372395893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3D1FB44D-EDAB-6543-BBE5-0ADA54054C05}" type="datetime1">
              <a:rPr lang="en-US" smtClean="0"/>
              <a:t>2/12/15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r>
              <a:rPr lang="en-US" smtClean="0"/>
              <a:t>® 2015. The Community Partnership for Compassionate Care.  All Rights Reserved.</a:t>
            </a: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86DF480E-1DAD-436C-998D-59C689D6FBF1}" type="slidenum">
              <a:rPr lang="en-US" smtClean="0"/>
              <a:t>‹#›</a:t>
            </a:fld>
            <a:endParaRPr lang="en-US"/>
          </a:p>
        </p:txBody>
      </p:sp>
    </p:spTree>
    <p:extLst>
      <p:ext uri="{BB962C8B-B14F-4D97-AF65-F5344CB8AC3E}">
        <p14:creationId xmlns:p14="http://schemas.microsoft.com/office/powerpoint/2010/main" val="87837792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F480E-1DAD-436C-998D-59C689D6FBF1}" type="slidenum">
              <a:rPr lang="en-US" smtClean="0"/>
              <a:t>1</a:t>
            </a:fld>
            <a:endParaRPr lang="en-US"/>
          </a:p>
        </p:txBody>
      </p:sp>
      <p:sp>
        <p:nvSpPr>
          <p:cNvPr id="5" name="Footer Placeholder 4"/>
          <p:cNvSpPr>
            <a:spLocks noGrp="1"/>
          </p:cNvSpPr>
          <p:nvPr>
            <p:ph type="ftr" sz="quarter" idx="11"/>
          </p:nvPr>
        </p:nvSpPr>
        <p:spPr/>
        <p:txBody>
          <a:bodyPr/>
          <a:lstStyle/>
          <a:p>
            <a:r>
              <a:rPr lang="en-US" smtClean="0"/>
              <a:t>® 2015. The Community Partnership for Compassionate Care.  All Rights Reserved.</a:t>
            </a:r>
            <a:endParaRPr lang="en-US"/>
          </a:p>
        </p:txBody>
      </p:sp>
    </p:spTree>
    <p:extLst>
      <p:ext uri="{BB962C8B-B14F-4D97-AF65-F5344CB8AC3E}">
        <p14:creationId xmlns:p14="http://schemas.microsoft.com/office/powerpoint/2010/main" val="323554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2AF47-EB6B-4D1F-B28F-10E5AC53BE8B}"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 2015. The Community Partnership for Compassionate Care.  All Rights Reserved.</a:t>
            </a:r>
            <a:endParaRPr lang="en-US"/>
          </a:p>
        </p:txBody>
      </p:sp>
    </p:spTree>
    <p:extLst>
      <p:ext uri="{BB962C8B-B14F-4D97-AF65-F5344CB8AC3E}">
        <p14:creationId xmlns:p14="http://schemas.microsoft.com/office/powerpoint/2010/main" val="983814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73E53-E755-4BF8-9034-5C11A196088A}"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 2015. The Community Partnership for Compassionate Care.  All Rights Reserved.</a:t>
            </a:r>
            <a:endParaRPr lang="en-US"/>
          </a:p>
        </p:txBody>
      </p:sp>
    </p:spTree>
    <p:extLst>
      <p:ext uri="{BB962C8B-B14F-4D97-AF65-F5344CB8AC3E}">
        <p14:creationId xmlns:p14="http://schemas.microsoft.com/office/powerpoint/2010/main" val="3838411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Song, Dr. James Johnson,</a:t>
            </a:r>
            <a:r>
              <a:rPr lang="en-US" baseline="0" dirty="0" smtClean="0"/>
              <a:t> any others? Iredell Chamber?</a:t>
            </a:r>
            <a:endParaRPr lang="en-US" dirty="0"/>
          </a:p>
        </p:txBody>
      </p:sp>
      <p:sp>
        <p:nvSpPr>
          <p:cNvPr id="4" name="Slide Number Placeholder 3"/>
          <p:cNvSpPr>
            <a:spLocks noGrp="1"/>
          </p:cNvSpPr>
          <p:nvPr>
            <p:ph type="sldNum" sz="quarter" idx="10"/>
          </p:nvPr>
        </p:nvSpPr>
        <p:spPr/>
        <p:txBody>
          <a:bodyPr/>
          <a:lstStyle/>
          <a:p>
            <a:fld id="{55E73E53-E755-4BF8-9034-5C11A196088A}"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 2015. The Community Partnership for Compassionate Care.  All Rights Reserved.</a:t>
            </a:r>
            <a:endParaRPr lang="en-US"/>
          </a:p>
        </p:txBody>
      </p:sp>
    </p:spTree>
    <p:extLst>
      <p:ext uri="{BB962C8B-B14F-4D97-AF65-F5344CB8AC3E}">
        <p14:creationId xmlns:p14="http://schemas.microsoft.com/office/powerpoint/2010/main" val="525567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73E53-E755-4BF8-9034-5C11A196088A}"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 2015. The Community Partnership for Compassionate Care.  All Rights Reserved.</a:t>
            </a:r>
            <a:endParaRPr lang="en-US"/>
          </a:p>
        </p:txBody>
      </p:sp>
    </p:spTree>
    <p:extLst>
      <p:ext uri="{BB962C8B-B14F-4D97-AF65-F5344CB8AC3E}">
        <p14:creationId xmlns:p14="http://schemas.microsoft.com/office/powerpoint/2010/main" val="229048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this presentation is to examine the changing</a:t>
            </a:r>
            <a:r>
              <a:rPr lang="en-US" baseline="0" dirty="0" smtClean="0"/>
              <a:t> age demographics from 2000 to 2050 at the national, state and county level, to discuss the implications of this change, and to promote action within the community. The first part of this presentation will be concerned with data. The second part will outline the implications of the changing age demographic, and the third and final part will present a call to action. We hope to answer three questions related to the changes in the aging population: (1) What is going to happen? (2) What does this mean? And (3) What do we do?</a:t>
            </a:r>
          </a:p>
          <a:p>
            <a:endParaRPr lang="en-US" baseline="0" dirty="0" smtClean="0"/>
          </a:p>
          <a:p>
            <a:r>
              <a:rPr lang="en-US" baseline="0" dirty="0" smtClean="0"/>
              <a:t>So let’s get started </a:t>
            </a:r>
            <a:endParaRPr lang="en-US" dirty="0"/>
          </a:p>
        </p:txBody>
      </p:sp>
      <p:sp>
        <p:nvSpPr>
          <p:cNvPr id="4" name="Slide Number Placeholder 3"/>
          <p:cNvSpPr>
            <a:spLocks noGrp="1"/>
          </p:cNvSpPr>
          <p:nvPr>
            <p:ph type="sldNum" sz="quarter" idx="10"/>
          </p:nvPr>
        </p:nvSpPr>
        <p:spPr/>
        <p:txBody>
          <a:bodyPr/>
          <a:lstStyle/>
          <a:p>
            <a:fld id="{96EAD13E-503A-47A0-A487-10C2994FACE0}" type="slidenum">
              <a:rPr lang="en-US" smtClean="0"/>
              <a:t>2</a:t>
            </a:fld>
            <a:endParaRPr lang="en-US"/>
          </a:p>
        </p:txBody>
      </p:sp>
      <p:sp>
        <p:nvSpPr>
          <p:cNvPr id="5" name="Footer Placeholder 4"/>
          <p:cNvSpPr>
            <a:spLocks noGrp="1"/>
          </p:cNvSpPr>
          <p:nvPr>
            <p:ph type="ftr" sz="quarter" idx="11"/>
          </p:nvPr>
        </p:nvSpPr>
        <p:spPr/>
        <p:txBody>
          <a:bodyPr/>
          <a:lstStyle/>
          <a:p>
            <a:r>
              <a:rPr lang="en-US" smtClean="0"/>
              <a:t>® 2015. The Community Partnership for Compassionate Care.  All Rights Reserved.</a:t>
            </a:r>
            <a:endParaRPr lang="en-US"/>
          </a:p>
        </p:txBody>
      </p:sp>
    </p:spTree>
    <p:extLst>
      <p:ext uri="{BB962C8B-B14F-4D97-AF65-F5344CB8AC3E}">
        <p14:creationId xmlns:p14="http://schemas.microsoft.com/office/powerpoint/2010/main" val="2101995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is July 22, 2014.</a:t>
            </a:r>
            <a:r>
              <a:rPr lang="en-US" baseline="0" dirty="0" smtClean="0"/>
              <a:t> This presentation will cover a time period of 50 years: 2000 to 2050. So let’s go back in time. </a:t>
            </a:r>
            <a:endParaRPr lang="en-US" dirty="0"/>
          </a:p>
        </p:txBody>
      </p:sp>
      <p:sp>
        <p:nvSpPr>
          <p:cNvPr id="4" name="Slide Number Placeholder 3"/>
          <p:cNvSpPr>
            <a:spLocks noGrp="1"/>
          </p:cNvSpPr>
          <p:nvPr>
            <p:ph type="sldNum" sz="quarter" idx="10"/>
          </p:nvPr>
        </p:nvSpPr>
        <p:spPr/>
        <p:txBody>
          <a:bodyPr/>
          <a:lstStyle/>
          <a:p>
            <a:fld id="{4D871D7A-D85E-4177-9480-5FBA45AAD80E}" type="slidenum">
              <a:rPr lang="en-US" smtClean="0"/>
              <a:t>3</a:t>
            </a:fld>
            <a:endParaRPr lang="en-US"/>
          </a:p>
        </p:txBody>
      </p:sp>
      <p:sp>
        <p:nvSpPr>
          <p:cNvPr id="5" name="Footer Placeholder 4"/>
          <p:cNvSpPr>
            <a:spLocks noGrp="1"/>
          </p:cNvSpPr>
          <p:nvPr>
            <p:ph type="ftr" sz="quarter" idx="11"/>
          </p:nvPr>
        </p:nvSpPr>
        <p:spPr/>
        <p:txBody>
          <a:bodyPr/>
          <a:lstStyle/>
          <a:p>
            <a:r>
              <a:rPr lang="en-US" smtClean="0"/>
              <a:t>® 2015. The Community Partnership for Compassionate Care.  All Rights Reserved.</a:t>
            </a:r>
            <a:endParaRPr lang="en-US"/>
          </a:p>
        </p:txBody>
      </p:sp>
    </p:spTree>
    <p:extLst>
      <p:ext uri="{BB962C8B-B14F-4D97-AF65-F5344CB8AC3E}">
        <p14:creationId xmlns:p14="http://schemas.microsoft.com/office/powerpoint/2010/main" val="236120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January 1, 2011,</a:t>
            </a:r>
            <a:r>
              <a:rPr lang="en-US" baseline="0" dirty="0" smtClean="0"/>
              <a:t> the Baby Boomers started turning 65. That was more than three years ago. Flash forward 19 years, and on December 31, 2030, all of the Boomers will be at least 65 years old. Jump ahead 20 more years, and the tail end of the Boomers will be at least 85 years old. </a:t>
            </a:r>
            <a:endParaRPr lang="en-US" dirty="0"/>
          </a:p>
        </p:txBody>
      </p:sp>
      <p:sp>
        <p:nvSpPr>
          <p:cNvPr id="4" name="Slide Number Placeholder 3"/>
          <p:cNvSpPr>
            <a:spLocks noGrp="1"/>
          </p:cNvSpPr>
          <p:nvPr>
            <p:ph type="sldNum" sz="quarter" idx="10"/>
          </p:nvPr>
        </p:nvSpPr>
        <p:spPr/>
        <p:txBody>
          <a:bodyPr/>
          <a:lstStyle/>
          <a:p>
            <a:fld id="{4D871D7A-D85E-4177-9480-5FBA45AAD80E}" type="slidenum">
              <a:rPr lang="en-US" smtClean="0"/>
              <a:t>4</a:t>
            </a:fld>
            <a:endParaRPr lang="en-US"/>
          </a:p>
        </p:txBody>
      </p:sp>
      <p:sp>
        <p:nvSpPr>
          <p:cNvPr id="5" name="Footer Placeholder 4"/>
          <p:cNvSpPr>
            <a:spLocks noGrp="1"/>
          </p:cNvSpPr>
          <p:nvPr>
            <p:ph type="ftr" sz="quarter" idx="11"/>
          </p:nvPr>
        </p:nvSpPr>
        <p:spPr/>
        <p:txBody>
          <a:bodyPr/>
          <a:lstStyle/>
          <a:p>
            <a:r>
              <a:rPr lang="en-US" smtClean="0"/>
              <a:t>® 2015. The Community Partnership for Compassionate Care.  All Rights Reserved.</a:t>
            </a:r>
            <a:endParaRPr lang="en-US"/>
          </a:p>
        </p:txBody>
      </p:sp>
    </p:spTree>
    <p:extLst>
      <p:ext uri="{BB962C8B-B14F-4D97-AF65-F5344CB8AC3E}">
        <p14:creationId xmlns:p14="http://schemas.microsoft.com/office/powerpoint/2010/main" val="338675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called</a:t>
            </a:r>
            <a:r>
              <a:rPr lang="en-US" baseline="0" dirty="0" smtClean="0"/>
              <a:t> the Baby Boom for a reason. It was an unprecedented amount of births. Today we recognized the total population impact of the boomers as 79.6 million individuals, and that’s a number that has been adjusted for immigration. So, 79.6 million boomers, 19 years (2011-2030): let’s do some math. So, 79.6 million boomers, divided by 19 years, divided by 365 days—adjust for the number of people who don’t make it to 65, and you’re left with about 10,000 people turning 65 every day from 2011 to 2030.</a:t>
            </a:r>
            <a:endParaRPr lang="en-US" dirty="0"/>
          </a:p>
        </p:txBody>
      </p:sp>
      <p:sp>
        <p:nvSpPr>
          <p:cNvPr id="4" name="Slide Number Placeholder 3"/>
          <p:cNvSpPr>
            <a:spLocks noGrp="1"/>
          </p:cNvSpPr>
          <p:nvPr>
            <p:ph type="sldNum" sz="quarter" idx="10"/>
          </p:nvPr>
        </p:nvSpPr>
        <p:spPr/>
        <p:txBody>
          <a:bodyPr/>
          <a:lstStyle/>
          <a:p>
            <a:fld id="{4D871D7A-D85E-4177-9480-5FBA45AAD80E}" type="slidenum">
              <a:rPr lang="en-US" smtClean="0"/>
              <a:t>5</a:t>
            </a:fld>
            <a:endParaRPr lang="en-US"/>
          </a:p>
        </p:txBody>
      </p:sp>
      <p:sp>
        <p:nvSpPr>
          <p:cNvPr id="5" name="Footer Placeholder 4"/>
          <p:cNvSpPr>
            <a:spLocks noGrp="1"/>
          </p:cNvSpPr>
          <p:nvPr>
            <p:ph type="ftr" sz="quarter" idx="11"/>
          </p:nvPr>
        </p:nvSpPr>
        <p:spPr/>
        <p:txBody>
          <a:bodyPr/>
          <a:lstStyle/>
          <a:p>
            <a:r>
              <a:rPr lang="en-US" smtClean="0"/>
              <a:t>® 2015. The Community Partnership for Compassionate Care.  All Rights Reserved.</a:t>
            </a:r>
            <a:endParaRPr lang="en-US"/>
          </a:p>
        </p:txBody>
      </p:sp>
    </p:spTree>
    <p:extLst>
      <p:ext uri="{BB962C8B-B14F-4D97-AF65-F5344CB8AC3E}">
        <p14:creationId xmlns:p14="http://schemas.microsoft.com/office/powerpoint/2010/main" val="2934847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date has started to look a little different, right? Three</a:t>
            </a:r>
            <a:r>
              <a:rPr lang="en-US" baseline="0" dirty="0" smtClean="0"/>
              <a:t> years have passed since the Boomers started turning 65. That’s about 12.6 million people who have turned 65 in the past years. We are 16 years out from a two-fold increase in our elderly population. </a:t>
            </a:r>
            <a:endParaRPr lang="en-US" dirty="0"/>
          </a:p>
        </p:txBody>
      </p:sp>
      <p:sp>
        <p:nvSpPr>
          <p:cNvPr id="4" name="Slide Number Placeholder 3"/>
          <p:cNvSpPr>
            <a:spLocks noGrp="1"/>
          </p:cNvSpPr>
          <p:nvPr>
            <p:ph type="sldNum" sz="quarter" idx="10"/>
          </p:nvPr>
        </p:nvSpPr>
        <p:spPr/>
        <p:txBody>
          <a:bodyPr/>
          <a:lstStyle/>
          <a:p>
            <a:fld id="{7C068F87-4974-4347-B564-AA133B4A5095}" type="slidenum">
              <a:rPr lang="en-US" smtClean="0"/>
              <a:t>6</a:t>
            </a:fld>
            <a:endParaRPr lang="en-US"/>
          </a:p>
        </p:txBody>
      </p:sp>
      <p:sp>
        <p:nvSpPr>
          <p:cNvPr id="5" name="Footer Placeholder 4"/>
          <p:cNvSpPr>
            <a:spLocks noGrp="1"/>
          </p:cNvSpPr>
          <p:nvPr>
            <p:ph type="ftr" sz="quarter" idx="11"/>
          </p:nvPr>
        </p:nvSpPr>
        <p:spPr/>
        <p:txBody>
          <a:bodyPr/>
          <a:lstStyle/>
          <a:p>
            <a:r>
              <a:rPr lang="en-US" smtClean="0"/>
              <a:t>® 2015. The Community Partnership for Compassionate Care.  All Rights Reserved.</a:t>
            </a:r>
            <a:endParaRPr lang="en-US"/>
          </a:p>
        </p:txBody>
      </p:sp>
    </p:spTree>
    <p:extLst>
      <p:ext uri="{BB962C8B-B14F-4D97-AF65-F5344CB8AC3E}">
        <p14:creationId xmlns:p14="http://schemas.microsoft.com/office/powerpoint/2010/main" val="1861084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834">
              <a:defRPr/>
            </a:pPr>
            <a:r>
              <a:rPr lang="en-US" dirty="0" smtClean="0"/>
              <a:t>What do</a:t>
            </a:r>
            <a:r>
              <a:rPr lang="en-US" baseline="0" dirty="0" smtClean="0"/>
              <a:t> all of these numbers mean? In the next thirty years, our country’s population demographic is going to change drastically. By 2030, the total aging population is expected to increase by nearly two-fold. </a:t>
            </a:r>
            <a:r>
              <a:rPr lang="en-US" dirty="0" smtClean="0"/>
              <a:t>Today, the elderly make up</a:t>
            </a:r>
            <a:r>
              <a:rPr lang="en-US" baseline="0" dirty="0" smtClean="0"/>
              <a:t> 13 percent of our total population. By 2020, 16 percent will be over 65. By 2030, that number is projected to increase to 20 percent. That means that by 2030, one in five people are going to be over the age of 65. Census projections predict that by 2050, 21 percent of our nation’s population will be over 65. </a:t>
            </a:r>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C068F87-4974-4347-B564-AA133B4A5095}" type="slidenum">
              <a:rPr lang="en-US" smtClean="0"/>
              <a:t>7</a:t>
            </a:fld>
            <a:endParaRPr lang="en-US"/>
          </a:p>
        </p:txBody>
      </p:sp>
      <p:sp>
        <p:nvSpPr>
          <p:cNvPr id="5" name="Footer Placeholder 4"/>
          <p:cNvSpPr>
            <a:spLocks noGrp="1"/>
          </p:cNvSpPr>
          <p:nvPr>
            <p:ph type="ftr" sz="quarter" idx="11"/>
          </p:nvPr>
        </p:nvSpPr>
        <p:spPr/>
        <p:txBody>
          <a:bodyPr/>
          <a:lstStyle/>
          <a:p>
            <a:r>
              <a:rPr lang="en-US" smtClean="0"/>
              <a:t>® 2015. The Community Partnership for Compassionate Care.  All Rights Reserved.</a:t>
            </a:r>
            <a:endParaRPr lang="en-US"/>
          </a:p>
        </p:txBody>
      </p:sp>
    </p:spTree>
    <p:extLst>
      <p:ext uri="{BB962C8B-B14F-4D97-AF65-F5344CB8AC3E}">
        <p14:creationId xmlns:p14="http://schemas.microsoft.com/office/powerpoint/2010/main" val="3483610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aging population isn’t just going to age, they are going to retire,</a:t>
            </a:r>
            <a:r>
              <a:rPr lang="en-US" baseline="0" dirty="0" smtClean="0"/>
              <a:t> and probably at a greater rate than the past two decades since there will be more people reaching retirement age more quickly, right? Maybe not. </a:t>
            </a:r>
          </a:p>
          <a:p>
            <a:endParaRPr lang="en-US" baseline="0" dirty="0" smtClean="0"/>
          </a:p>
          <a:p>
            <a:r>
              <a:rPr lang="en-US" baseline="0" dirty="0" smtClean="0">
                <a:solidFill>
                  <a:srgbClr val="FF0000"/>
                </a:solidFill>
              </a:rPr>
              <a:t>Edward Siedle of </a:t>
            </a:r>
            <a:r>
              <a:rPr lang="en-US" i="1" baseline="0" dirty="0" smtClean="0">
                <a:solidFill>
                  <a:srgbClr val="FF0000"/>
                </a:solidFill>
              </a:rPr>
              <a:t>Forbes</a:t>
            </a:r>
            <a:r>
              <a:rPr lang="en-US" baseline="0" dirty="0" smtClean="0">
                <a:solidFill>
                  <a:srgbClr val="FF0000"/>
                </a:solidFill>
              </a:rPr>
              <a:t> would say no. He says we’re on the “precipice of the greatest retire crisis in the history of the world.” And before you cry “hyperbole,” take a look at these numbers.</a:t>
            </a:r>
          </a:p>
          <a:p>
            <a:pPr defTabSz="924916">
              <a:defRPr/>
            </a:pPr>
            <a:r>
              <a:rPr lang="en-US" dirty="0"/>
              <a:t>Independent experts estimate that the average 65 year old has </a:t>
            </a:r>
            <a:r>
              <a:rPr lang="en-US" b="1" dirty="0"/>
              <a:t>$25,000 </a:t>
            </a:r>
            <a:r>
              <a:rPr lang="en-US" dirty="0"/>
              <a:t>in their 401(k) account; the retirement planning industry estimates </a:t>
            </a:r>
            <a:r>
              <a:rPr lang="en-US" b="1" dirty="0"/>
              <a:t>$100,000</a:t>
            </a:r>
          </a:p>
          <a:p>
            <a:endParaRPr lang="en-US" baseline="0" dirty="0" smtClean="0">
              <a:solidFill>
                <a:srgbClr val="FF0000"/>
              </a:solidFill>
            </a:endParaRPr>
          </a:p>
          <a:p>
            <a:r>
              <a:rPr lang="en-US" baseline="0" dirty="0" smtClean="0">
                <a:solidFill>
                  <a:srgbClr val="FF0000"/>
                </a:solidFill>
              </a:rPr>
              <a:t>$25,000 and $100,000 demonstrate a pretty big gap, but neither amount is enough to live on post-retirement ($100,000 distributed evenly over a period of 30 years – age 65 to 95 – would allow roughly $140 per month; $25,000 would allow $35 per month). Data from the National Institute on Retirement may account for this discrepancy. The Institute measured the median near-retirement household (households with heads age 55-64) retirement assets at $12,000 in 2010, but near-retirement households (55-64) who owned retirement accounts had an estimated median retirement balance of $100,000. Those with higher incomes were more likely to own retirement accounts. 45 percent of the U.S. population did not own retirement accounts as of 2010.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55E73E53-E755-4BF8-9034-5C11A196088A}"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 2015. The Community Partnership for Compassionate Care.  All Rights Reserved.</a:t>
            </a:r>
            <a:endParaRPr lang="en-US"/>
          </a:p>
        </p:txBody>
      </p:sp>
    </p:spTree>
    <p:extLst>
      <p:ext uri="{BB962C8B-B14F-4D97-AF65-F5344CB8AC3E}">
        <p14:creationId xmlns:p14="http://schemas.microsoft.com/office/powerpoint/2010/main" val="1261301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In 1934, the “retirement age” of 65 was introduced. Before its introduction, a great deal of individuals over 65 remained in the workforce. Before the turn of the 20</a:t>
            </a:r>
            <a:r>
              <a:rPr lang="en-US" baseline="30000" dirty="0"/>
              <a:t>th</a:t>
            </a:r>
            <a:r>
              <a:rPr lang="en-US" dirty="0"/>
              <a:t> century, 78 percent of men stayed at work well beyond their 65</a:t>
            </a:r>
            <a:r>
              <a:rPr lang="en-US" baseline="30000" dirty="0"/>
              <a:t>th</a:t>
            </a:r>
            <a:r>
              <a:rPr lang="en-US" dirty="0"/>
              <a:t> birthday, and that was when life-expectancy was much lower. After 1934, the number of people who remained in the workforce beyond their 65 birthday decreased, dipping lowest in 1992 with only 11.5 percent of individuals over 65 staying in the workforce. But that number has begun to rise. Today we see about 18.5 percent of individuals over 65 stay in the workforce. By 2030, that number will be nearly 27 percent, and will reach nearly 36 percent by 2050, exceeding the percent value of the post-depression and post-WWII America in the 1950s.  </a:t>
            </a:r>
          </a:p>
          <a:p>
            <a:endParaRPr lang="en-US" dirty="0"/>
          </a:p>
        </p:txBody>
      </p:sp>
      <p:sp>
        <p:nvSpPr>
          <p:cNvPr id="4" name="Slide Number Placeholder 3"/>
          <p:cNvSpPr>
            <a:spLocks noGrp="1"/>
          </p:cNvSpPr>
          <p:nvPr>
            <p:ph type="sldNum" sz="quarter" idx="10"/>
          </p:nvPr>
        </p:nvSpPr>
        <p:spPr/>
        <p:txBody>
          <a:bodyPr/>
          <a:lstStyle/>
          <a:p>
            <a:fld id="{55E73E53-E755-4BF8-9034-5C11A196088A}"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 2015. The Community Partnership for Compassionate Care.  All Rights Reserved.</a:t>
            </a:r>
            <a:endParaRPr lang="en-US"/>
          </a:p>
        </p:txBody>
      </p:sp>
    </p:spTree>
    <p:extLst>
      <p:ext uri="{BB962C8B-B14F-4D97-AF65-F5344CB8AC3E}">
        <p14:creationId xmlns:p14="http://schemas.microsoft.com/office/powerpoint/2010/main" val="2911111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C0A9CA-F350-8548-9C89-2FDDB87F09C4}" type="datetime1">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A4698-11CB-4F2C-8A04-FFA34BC7F5C6}" type="slidenum">
              <a:rPr lang="en-US" smtClean="0"/>
              <a:t>‹#›</a:t>
            </a:fld>
            <a:endParaRPr lang="en-US"/>
          </a:p>
        </p:txBody>
      </p:sp>
    </p:spTree>
    <p:extLst>
      <p:ext uri="{BB962C8B-B14F-4D97-AF65-F5344CB8AC3E}">
        <p14:creationId xmlns:p14="http://schemas.microsoft.com/office/powerpoint/2010/main" val="118886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B62B3-0DEB-A24E-9EE0-2AA5BF3773D7}" type="datetime1">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A4698-11CB-4F2C-8A04-FFA34BC7F5C6}" type="slidenum">
              <a:rPr lang="en-US" smtClean="0"/>
              <a:t>‹#›</a:t>
            </a:fld>
            <a:endParaRPr lang="en-US"/>
          </a:p>
        </p:txBody>
      </p:sp>
    </p:spTree>
    <p:extLst>
      <p:ext uri="{BB962C8B-B14F-4D97-AF65-F5344CB8AC3E}">
        <p14:creationId xmlns:p14="http://schemas.microsoft.com/office/powerpoint/2010/main" val="171151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AC561-2A41-2F46-9C90-40B9F68D16DE}" type="datetime1">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A4698-11CB-4F2C-8A04-FFA34BC7F5C6}" type="slidenum">
              <a:rPr lang="en-US" smtClean="0"/>
              <a:t>‹#›</a:t>
            </a:fld>
            <a:endParaRPr lang="en-US"/>
          </a:p>
        </p:txBody>
      </p:sp>
    </p:spTree>
    <p:extLst>
      <p:ext uri="{BB962C8B-B14F-4D97-AF65-F5344CB8AC3E}">
        <p14:creationId xmlns:p14="http://schemas.microsoft.com/office/powerpoint/2010/main" val="7368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F861B-FD44-AB45-9D8F-C6E207D67A3F}" type="datetime1">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A4698-11CB-4F2C-8A04-FFA34BC7F5C6}" type="slidenum">
              <a:rPr lang="en-US" smtClean="0"/>
              <a:t>‹#›</a:t>
            </a:fld>
            <a:endParaRPr lang="en-US"/>
          </a:p>
        </p:txBody>
      </p:sp>
    </p:spTree>
    <p:extLst>
      <p:ext uri="{BB962C8B-B14F-4D97-AF65-F5344CB8AC3E}">
        <p14:creationId xmlns:p14="http://schemas.microsoft.com/office/powerpoint/2010/main" val="291071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AA9D8-10DE-5943-839C-F02A1563DC31}" type="datetime1">
              <a:rPr lang="en-US" smtClean="0"/>
              <a:t>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A4698-11CB-4F2C-8A04-FFA34BC7F5C6}" type="slidenum">
              <a:rPr lang="en-US" smtClean="0"/>
              <a:t>‹#›</a:t>
            </a:fld>
            <a:endParaRPr lang="en-US"/>
          </a:p>
        </p:txBody>
      </p:sp>
    </p:spTree>
    <p:extLst>
      <p:ext uri="{BB962C8B-B14F-4D97-AF65-F5344CB8AC3E}">
        <p14:creationId xmlns:p14="http://schemas.microsoft.com/office/powerpoint/2010/main" val="354643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708378-AF95-2040-A5E3-DAE967B6822D}" type="datetime1">
              <a:rPr lang="en-US" smtClean="0"/>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A4698-11CB-4F2C-8A04-FFA34BC7F5C6}" type="slidenum">
              <a:rPr lang="en-US" smtClean="0"/>
              <a:t>‹#›</a:t>
            </a:fld>
            <a:endParaRPr lang="en-US"/>
          </a:p>
        </p:txBody>
      </p:sp>
    </p:spTree>
    <p:extLst>
      <p:ext uri="{BB962C8B-B14F-4D97-AF65-F5344CB8AC3E}">
        <p14:creationId xmlns:p14="http://schemas.microsoft.com/office/powerpoint/2010/main" val="262365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883F7-F715-2442-BCA3-6CFC1657450A}" type="datetime1">
              <a:rPr lang="en-US" smtClean="0"/>
              <a:t>2/12/15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A4698-11CB-4F2C-8A04-FFA34BC7F5C6}" type="slidenum">
              <a:rPr lang="en-US" smtClean="0"/>
              <a:t>‹#›</a:t>
            </a:fld>
            <a:endParaRPr lang="en-US"/>
          </a:p>
        </p:txBody>
      </p:sp>
    </p:spTree>
    <p:extLst>
      <p:ext uri="{BB962C8B-B14F-4D97-AF65-F5344CB8AC3E}">
        <p14:creationId xmlns:p14="http://schemas.microsoft.com/office/powerpoint/2010/main" val="3900005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4812E9-67C8-404D-9E4E-BBB389131447}" type="datetime1">
              <a:rPr lang="en-US" smtClean="0"/>
              <a:t>2/12/15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A4698-11CB-4F2C-8A04-FFA34BC7F5C6}" type="slidenum">
              <a:rPr lang="en-US" smtClean="0"/>
              <a:t>‹#›</a:t>
            </a:fld>
            <a:endParaRPr lang="en-US"/>
          </a:p>
        </p:txBody>
      </p:sp>
    </p:spTree>
    <p:extLst>
      <p:ext uri="{BB962C8B-B14F-4D97-AF65-F5344CB8AC3E}">
        <p14:creationId xmlns:p14="http://schemas.microsoft.com/office/powerpoint/2010/main" val="73265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7E6E0-7120-CE4A-A3C8-486A6DB5BAA5}" type="datetime1">
              <a:rPr lang="en-US" smtClean="0"/>
              <a:t>2/12/15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9A4698-11CB-4F2C-8A04-FFA34BC7F5C6}" type="slidenum">
              <a:rPr lang="en-US" smtClean="0"/>
              <a:t>‹#›</a:t>
            </a:fld>
            <a:endParaRPr lang="en-US"/>
          </a:p>
        </p:txBody>
      </p:sp>
    </p:spTree>
    <p:extLst>
      <p:ext uri="{BB962C8B-B14F-4D97-AF65-F5344CB8AC3E}">
        <p14:creationId xmlns:p14="http://schemas.microsoft.com/office/powerpoint/2010/main" val="202514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011DA5-E492-1D40-831F-D6C3E3DE32CA}" type="datetime1">
              <a:rPr lang="en-US" smtClean="0"/>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A4698-11CB-4F2C-8A04-FFA34BC7F5C6}" type="slidenum">
              <a:rPr lang="en-US" smtClean="0"/>
              <a:t>‹#›</a:t>
            </a:fld>
            <a:endParaRPr lang="en-US"/>
          </a:p>
        </p:txBody>
      </p:sp>
    </p:spTree>
    <p:extLst>
      <p:ext uri="{BB962C8B-B14F-4D97-AF65-F5344CB8AC3E}">
        <p14:creationId xmlns:p14="http://schemas.microsoft.com/office/powerpoint/2010/main" val="359505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28463-40EB-5848-ABC0-A19CA2B1CB61}" type="datetime1">
              <a:rPr lang="en-US" smtClean="0"/>
              <a:t>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A4698-11CB-4F2C-8A04-FFA34BC7F5C6}" type="slidenum">
              <a:rPr lang="en-US" smtClean="0"/>
              <a:t>‹#›</a:t>
            </a:fld>
            <a:endParaRPr lang="en-US"/>
          </a:p>
        </p:txBody>
      </p:sp>
    </p:spTree>
    <p:extLst>
      <p:ext uri="{BB962C8B-B14F-4D97-AF65-F5344CB8AC3E}">
        <p14:creationId xmlns:p14="http://schemas.microsoft.com/office/powerpoint/2010/main" val="3829021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4C9F3-8F6D-1341-B42F-3871878F9051}" type="datetime1">
              <a:rPr lang="en-US" smtClean="0"/>
              <a:t>2/12/15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A4698-11CB-4F2C-8A04-FFA34BC7F5C6}" type="slidenum">
              <a:rPr lang="en-US" smtClean="0"/>
              <a:t>‹#›</a:t>
            </a:fld>
            <a:endParaRPr lang="en-US"/>
          </a:p>
        </p:txBody>
      </p:sp>
    </p:spTree>
    <p:extLst>
      <p:ext uri="{BB962C8B-B14F-4D97-AF65-F5344CB8AC3E}">
        <p14:creationId xmlns:p14="http://schemas.microsoft.com/office/powerpoint/2010/main" val="1546328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gif"/><Relationship Id="rId5" Type="http://schemas.openxmlformats.org/officeDocument/2006/relationships/image" Target="../media/image6.gif"/><Relationship Id="rId6" Type="http://schemas.openxmlformats.org/officeDocument/2006/relationships/image" Target="../media/image7.gif"/><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png"/><Relationship Id="rId5"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osbm.state.nc.us/index.shtm" TargetMode="External"/><Relationship Id="rId5" Type="http://schemas.openxmlformats.org/officeDocument/2006/relationships/hyperlink" Target="http://factfinder2.census.gov/faces/nav/jsf/pages/index.xhtml" TargetMode="External"/><Relationship Id="rId6" Type="http://schemas.openxmlformats.org/officeDocument/2006/relationships/hyperlink" Target="http://www.census.gov/prod/2014pubs/p25-1141.pdf" TargetMode="External"/><Relationship Id="rId7" Type="http://schemas.openxmlformats.org/officeDocument/2006/relationships/hyperlink" Target="http://www.pewresearch.org/" TargetMode="External"/><Relationship Id="rId8" Type="http://schemas.openxmlformats.org/officeDocument/2006/relationships/hyperlink" Target="http://www.ssa.gov/retirementpolicy/research/debt-trend.html" TargetMode="External"/><Relationship Id="rId9" Type="http://schemas.openxmlformats.org/officeDocument/2006/relationships/hyperlink" Target="http://money.usnews.com/money/blogs/on-retirement/2012/03/23/the-baby-boomer-number-game"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hyperlink" Target="http://www.forbes.com/sites/edwardsiedle/2013/03/20/the-greatest-retirement-crisis-in-american-history/" TargetMode="External"/><Relationship Id="rId4" Type="http://schemas.openxmlformats.org/officeDocument/2006/relationships/hyperlink" Target="http://www.census.gov/prod/2013pubs/acsbr11-09.pdf" TargetMode="External"/><Relationship Id="rId5" Type="http://schemas.openxmlformats.org/officeDocument/2006/relationships/hyperlink" Target="https://www.census.gov/hhes/www/laborfor/Working-Beyond-Retirement-Age.pdf" TargetMode="External"/><Relationship Id="rId6" Type="http://schemas.openxmlformats.org/officeDocument/2006/relationships/hyperlink" Target="http://care.diabetesjournals.org/content/24/11/1936.long" TargetMode="External"/><Relationship Id="rId7" Type="http://schemas.openxmlformats.org/officeDocument/2006/relationships/hyperlink" Target="http://www.alz.org/downloads/Facts_Figures_2014.pdf" TargetMode="Externa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hyperlink" Target="http://circ.ahajournals.org/content/129/3/e28.full.pdf+html" TargetMode="External"/><Relationship Id="rId4" Type="http://schemas.openxmlformats.org/officeDocument/2006/relationships/hyperlink" Target="http://circ.ahajournals.org/content/123/8/933.long%23T6" TargetMode="External"/><Relationship Id="rId5" Type="http://schemas.openxmlformats.org/officeDocument/2006/relationships/hyperlink" Target="http://www.ncbi.nlm.nih.gov/pmc/articles/PMC1955745/" TargetMode="External"/><Relationship Id="rId6" Type="http://schemas.openxmlformats.org/officeDocument/2006/relationships/hyperlink" Target="http://www.cdc.gov/diabetes/pubs/statsreport14/national-diabetes-report-web.pdf" TargetMode="External"/><Relationship Id="rId7" Type="http://schemas.openxmlformats.org/officeDocument/2006/relationships/hyperlink" Target="http://www.pophealthmetrics.com/content/8/1/29" TargetMode="Externa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hyperlink" Target="http://www.heart.org/idc/groups/ahamahpublic/@wcm/@sop/@smd/documents/downloadable/ucm_459072.pdf" TargetMode="External"/><Relationship Id="rId4" Type="http://schemas.openxmlformats.org/officeDocument/2006/relationships/hyperlink" Target="C:%5CUsers%5CMary%20Taylor%5CDownloads%5Cfuture-of-cancer-incidence-in-the-united-states-journal-of-clinical-oncology%20(1).pdf" TargetMode="External"/><Relationship Id="rId5" Type="http://schemas.openxmlformats.org/officeDocument/2006/relationships/hyperlink" Target="http://pollingmatters.gallup.com/2014/01/twelve-ways-baby-boomers-will-shape.html" TargetMode="Externa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chart" Target="../charts/chart3.xml"/><Relationship Id="rId7"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5" name="TextBox 4"/>
          <p:cNvSpPr txBox="1"/>
          <p:nvPr/>
        </p:nvSpPr>
        <p:spPr>
          <a:xfrm>
            <a:off x="838200" y="1676400"/>
            <a:ext cx="7391400" cy="2123658"/>
          </a:xfrm>
          <a:prstGeom prst="rect">
            <a:avLst/>
          </a:prstGeom>
          <a:noFill/>
        </p:spPr>
        <p:txBody>
          <a:bodyPr wrap="square" rtlCol="0">
            <a:spAutoFit/>
          </a:bodyPr>
          <a:lstStyle/>
          <a:p>
            <a:pPr algn="ctr"/>
            <a:r>
              <a:rPr lang="en-US" sz="4400" b="1" dirty="0" smtClean="0"/>
              <a:t>North Carolina’s </a:t>
            </a:r>
          </a:p>
          <a:p>
            <a:pPr algn="ctr"/>
            <a:r>
              <a:rPr lang="en-US" sz="4400" b="1" dirty="0" smtClean="0"/>
              <a:t>Changing Age Demographics and Challenges for the Future</a:t>
            </a:r>
            <a:endParaRPr lang="en-US" sz="4400" b="1" dirty="0"/>
          </a:p>
        </p:txBody>
      </p:sp>
    </p:spTree>
    <p:extLst>
      <p:ext uri="{BB962C8B-B14F-4D97-AF65-F5344CB8AC3E}">
        <p14:creationId xmlns:p14="http://schemas.microsoft.com/office/powerpoint/2010/main" val="13268586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grpSp>
        <p:nvGrpSpPr>
          <p:cNvPr id="18" name="Group 17"/>
          <p:cNvGrpSpPr/>
          <p:nvPr/>
        </p:nvGrpSpPr>
        <p:grpSpPr>
          <a:xfrm>
            <a:off x="0" y="1295400"/>
            <a:ext cx="9144000" cy="4876800"/>
            <a:chOff x="0" y="685800"/>
            <a:chExt cx="9144000" cy="5577840"/>
          </a:xfrm>
        </p:grpSpPr>
        <p:graphicFrame>
          <p:nvGraphicFramePr>
            <p:cNvPr id="8" name="Chart 7"/>
            <p:cNvGraphicFramePr>
              <a:graphicFrameLocks/>
            </p:cNvGraphicFramePr>
            <p:nvPr>
              <p:extLst>
                <p:ext uri="{D42A27DB-BD31-4B8C-83A1-F6EECF244321}">
                  <p14:modId xmlns:p14="http://schemas.microsoft.com/office/powerpoint/2010/main" val="885118921"/>
                </p:ext>
              </p:extLst>
            </p:nvPr>
          </p:nvGraphicFramePr>
          <p:xfrm>
            <a:off x="0" y="685800"/>
            <a:ext cx="9144000" cy="557784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502920" y="2021339"/>
              <a:ext cx="85039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26730" y="2021339"/>
              <a:ext cx="1707070" cy="276999"/>
            </a:xfrm>
            <a:prstGeom prst="rect">
              <a:avLst/>
            </a:prstGeom>
            <a:noFill/>
          </p:spPr>
          <p:txBody>
            <a:bodyPr wrap="none" rtlCol="0">
              <a:spAutoFit/>
            </a:bodyPr>
            <a:lstStyle/>
            <a:p>
              <a:r>
                <a:rPr lang="en-US" sz="1200" b="1" dirty="0" smtClean="0">
                  <a:solidFill>
                    <a:srgbClr val="FF0000"/>
                  </a:solidFill>
                </a:rPr>
                <a:t>NC Total Increase: 247%</a:t>
              </a:r>
              <a:endParaRPr lang="en-US" sz="1200" b="1" dirty="0">
                <a:solidFill>
                  <a:srgbClr val="FF0000"/>
                </a:solidFill>
              </a:endParaRPr>
            </a:p>
          </p:txBody>
        </p:sp>
        <p:cxnSp>
          <p:nvCxnSpPr>
            <p:cNvPr id="9" name="Straight Connector 8"/>
            <p:cNvCxnSpPr/>
            <p:nvPr/>
          </p:nvCxnSpPr>
          <p:spPr>
            <a:xfrm flipH="1" flipV="1">
              <a:off x="1752600" y="2021339"/>
              <a:ext cx="304800" cy="2286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053400" y="2249940"/>
              <a:ext cx="1680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5-Point Star 9"/>
          <p:cNvSpPr/>
          <p:nvPr/>
        </p:nvSpPr>
        <p:spPr>
          <a:xfrm>
            <a:off x="6645166" y="2964180"/>
            <a:ext cx="137160" cy="13716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7299697" y="2895600"/>
            <a:ext cx="137160" cy="13716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7953966" y="2169335"/>
            <a:ext cx="137160" cy="13716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8610600" y="2138855"/>
            <a:ext cx="137160" cy="13716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372601" y="228600"/>
            <a:ext cx="3886199" cy="535531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If we look specifically at HPCC’s service area, this graph shows total percent increase from 2000 to 2050 in the aging population of each of our 13 counties, ranging from the least growth on the left marked in light green, to the most growth on the right, marked in light blue.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Even our slowest growing county, </a:t>
            </a:r>
            <a:r>
              <a:rPr lang="en-US" sz="1600" b="1" dirty="0" smtClean="0"/>
              <a:t>Surry</a:t>
            </a:r>
            <a:r>
              <a:rPr lang="en-US" sz="1600" dirty="0" smtClean="0"/>
              <a:t>, nearly reaches a two-fold increase in its aging population by 2050.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The greatest growth of </a:t>
            </a:r>
            <a:r>
              <a:rPr lang="en-US" sz="1600" b="1" dirty="0" smtClean="0"/>
              <a:t>284 percent </a:t>
            </a:r>
            <a:r>
              <a:rPr lang="en-US" sz="1600" dirty="0" smtClean="0"/>
              <a:t>will occur in </a:t>
            </a:r>
            <a:r>
              <a:rPr lang="en-US" sz="1600" b="1" dirty="0" smtClean="0"/>
              <a:t>Cabarrus</a:t>
            </a:r>
            <a:r>
              <a:rPr lang="en-US" sz="1600" dirty="0" smtClean="0"/>
              <a:t> county.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The red line indicates the NC total percent increase of 247 percent.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The stars mark counties that will more than triple (+200 percent increase) by 2050. </a:t>
            </a:r>
            <a:endParaRPr lang="en-US" sz="1600" dirty="0"/>
          </a:p>
        </p:txBody>
      </p:sp>
      <p:sp>
        <p:nvSpPr>
          <p:cNvPr id="3" name="TextBox 2"/>
          <p:cNvSpPr txBox="1"/>
          <p:nvPr/>
        </p:nvSpPr>
        <p:spPr>
          <a:xfrm>
            <a:off x="3200400" y="685800"/>
            <a:ext cx="2623026" cy="523220"/>
          </a:xfrm>
          <a:prstGeom prst="rect">
            <a:avLst/>
          </a:prstGeom>
          <a:noFill/>
        </p:spPr>
        <p:txBody>
          <a:bodyPr wrap="none" rtlCol="0">
            <a:spAutoFit/>
          </a:bodyPr>
          <a:lstStyle/>
          <a:p>
            <a:r>
              <a:rPr lang="en-US" sz="2800" u="sng" dirty="0" smtClean="0"/>
              <a:t>Our Service Area</a:t>
            </a:r>
            <a:endParaRPr lang="en-US" sz="2800" u="sng" dirty="0"/>
          </a:p>
        </p:txBody>
      </p:sp>
    </p:spTree>
    <p:extLst>
      <p:ext uri="{BB962C8B-B14F-4D97-AF65-F5344CB8AC3E}">
        <p14:creationId xmlns:p14="http://schemas.microsoft.com/office/powerpoint/2010/main" val="2762428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380583696"/>
              </p:ext>
            </p:extLst>
          </p:nvPr>
        </p:nvGraphicFramePr>
        <p:xfrm>
          <a:off x="0" y="1905000"/>
          <a:ext cx="9144000" cy="43167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200400" y="685800"/>
            <a:ext cx="2623026" cy="523220"/>
          </a:xfrm>
          <a:prstGeom prst="rect">
            <a:avLst/>
          </a:prstGeom>
          <a:noFill/>
        </p:spPr>
        <p:txBody>
          <a:bodyPr wrap="none" rtlCol="0">
            <a:spAutoFit/>
          </a:bodyPr>
          <a:lstStyle/>
          <a:p>
            <a:r>
              <a:rPr lang="en-US" sz="2800" u="sng" dirty="0" smtClean="0"/>
              <a:t>Our Service Area</a:t>
            </a:r>
            <a:endParaRPr lang="en-US" sz="2800" u="sng" dirty="0"/>
          </a:p>
        </p:txBody>
      </p:sp>
      <p:sp>
        <p:nvSpPr>
          <p:cNvPr id="8" name="TextBox 7"/>
          <p:cNvSpPr txBox="1"/>
          <p:nvPr/>
        </p:nvSpPr>
        <p:spPr>
          <a:xfrm>
            <a:off x="152400" y="1295400"/>
            <a:ext cx="89154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8 of our 13 counties are expected to experience at least a 150 percent increase in their populations over 65</a:t>
            </a:r>
            <a:endParaRPr lang="en-US" dirty="0"/>
          </a:p>
        </p:txBody>
      </p:sp>
      <p:cxnSp>
        <p:nvCxnSpPr>
          <p:cNvPr id="9" name="Straight Connector 8"/>
          <p:cNvCxnSpPr/>
          <p:nvPr/>
        </p:nvCxnSpPr>
        <p:spPr>
          <a:xfrm>
            <a:off x="777240" y="3034415"/>
            <a:ext cx="8229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26730" y="3034415"/>
            <a:ext cx="1707070" cy="242185"/>
          </a:xfrm>
          <a:prstGeom prst="rect">
            <a:avLst/>
          </a:prstGeom>
          <a:noFill/>
        </p:spPr>
        <p:txBody>
          <a:bodyPr wrap="none" rtlCol="0">
            <a:spAutoFit/>
          </a:bodyPr>
          <a:lstStyle/>
          <a:p>
            <a:r>
              <a:rPr lang="en-US" sz="1200" b="1" dirty="0" smtClean="0">
                <a:solidFill>
                  <a:srgbClr val="FF0000"/>
                </a:solidFill>
              </a:rPr>
              <a:t>NC Total Increase: 247%</a:t>
            </a:r>
            <a:endParaRPr lang="en-US" sz="1200" b="1" dirty="0">
              <a:solidFill>
                <a:srgbClr val="FF0000"/>
              </a:solidFill>
            </a:endParaRPr>
          </a:p>
        </p:txBody>
      </p:sp>
      <p:cxnSp>
        <p:nvCxnSpPr>
          <p:cNvPr id="11" name="Straight Connector 10"/>
          <p:cNvCxnSpPr/>
          <p:nvPr/>
        </p:nvCxnSpPr>
        <p:spPr>
          <a:xfrm flipH="1" flipV="1">
            <a:off x="1752600" y="3034415"/>
            <a:ext cx="304800" cy="1998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053400" y="3234285"/>
            <a:ext cx="1680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296400" y="152400"/>
            <a:ext cx="3581400"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We can zoom in on the top eight counties in our service area, all of which exceed a 150 percent increase in their aging populations by 2050</a:t>
            </a:r>
          </a:p>
          <a:p>
            <a:pPr marL="285750" indent="-285750">
              <a:buFont typeface="Arial" panose="020B0604020202020204" pitchFamily="34" charset="0"/>
              <a:buChar char="•"/>
            </a:pPr>
            <a:r>
              <a:rPr lang="en-US" sz="1600" dirty="0" smtClean="0"/>
              <a:t>These counties are as follows from least growth to most growth: </a:t>
            </a:r>
          </a:p>
          <a:p>
            <a:r>
              <a:rPr lang="en-US" sz="1600" dirty="0" smtClean="0"/>
              <a:t>	Wilkes </a:t>
            </a:r>
          </a:p>
          <a:p>
            <a:r>
              <a:rPr lang="en-US" sz="1600" dirty="0" smtClean="0"/>
              <a:t>	Davidson </a:t>
            </a:r>
          </a:p>
          <a:p>
            <a:r>
              <a:rPr lang="en-US" sz="1600" dirty="0" smtClean="0"/>
              <a:t>	Forsyth </a:t>
            </a:r>
          </a:p>
          <a:p>
            <a:r>
              <a:rPr lang="en-US" sz="1600" dirty="0" smtClean="0"/>
              <a:t>	Stokes</a:t>
            </a:r>
          </a:p>
          <a:p>
            <a:r>
              <a:rPr lang="en-US" sz="1600" dirty="0" smtClean="0"/>
              <a:t>	Guilford</a:t>
            </a:r>
          </a:p>
          <a:p>
            <a:r>
              <a:rPr lang="en-US" sz="1600" dirty="0" smtClean="0"/>
              <a:t>	Davie</a:t>
            </a:r>
          </a:p>
          <a:p>
            <a:r>
              <a:rPr lang="en-US" sz="1600" dirty="0" smtClean="0"/>
              <a:t>	Iredell</a:t>
            </a:r>
          </a:p>
          <a:p>
            <a:r>
              <a:rPr lang="en-US" sz="1600" dirty="0" smtClean="0"/>
              <a:t>	Cabarrus</a:t>
            </a:r>
          </a:p>
          <a:p>
            <a:pPr marL="285750" indent="-285750">
              <a:buFont typeface="Arial" panose="020B0604020202020204" pitchFamily="34" charset="0"/>
              <a:buChar char="•"/>
            </a:pPr>
            <a:r>
              <a:rPr lang="en-US" sz="1600" dirty="0" smtClean="0"/>
              <a:t>Again, the North Carolina total percent increase in the population over 65 is marked in red</a:t>
            </a:r>
            <a:endParaRPr lang="en-US" sz="1600" dirty="0"/>
          </a:p>
        </p:txBody>
      </p:sp>
    </p:spTree>
    <p:extLst>
      <p:ext uri="{BB962C8B-B14F-4D97-AF65-F5344CB8AC3E}">
        <p14:creationId xmlns:p14="http://schemas.microsoft.com/office/powerpoint/2010/main" val="42622957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5" name="TextBox 4"/>
          <p:cNvSpPr txBox="1"/>
          <p:nvPr/>
        </p:nvSpPr>
        <p:spPr>
          <a:xfrm>
            <a:off x="3200400" y="685800"/>
            <a:ext cx="2623026" cy="523220"/>
          </a:xfrm>
          <a:prstGeom prst="rect">
            <a:avLst/>
          </a:prstGeom>
          <a:noFill/>
        </p:spPr>
        <p:txBody>
          <a:bodyPr wrap="none" rtlCol="0">
            <a:spAutoFit/>
          </a:bodyPr>
          <a:lstStyle/>
          <a:p>
            <a:r>
              <a:rPr lang="en-US" sz="2800" u="sng" dirty="0" smtClean="0"/>
              <a:t>Our Service Area</a:t>
            </a:r>
            <a:endParaRPr lang="en-US" sz="2800" u="sng" dirty="0"/>
          </a:p>
        </p:txBody>
      </p:sp>
      <p:graphicFrame>
        <p:nvGraphicFramePr>
          <p:cNvPr id="6" name="Chart 5"/>
          <p:cNvGraphicFramePr>
            <a:graphicFrameLocks/>
          </p:cNvGraphicFramePr>
          <p:nvPr>
            <p:extLst>
              <p:ext uri="{D42A27DB-BD31-4B8C-83A1-F6EECF244321}">
                <p14:modId xmlns:p14="http://schemas.microsoft.com/office/powerpoint/2010/main" val="15144399"/>
              </p:ext>
            </p:extLst>
          </p:nvPr>
        </p:nvGraphicFramePr>
        <p:xfrm>
          <a:off x="0" y="1973997"/>
          <a:ext cx="9144000" cy="426297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400" y="1143000"/>
            <a:ext cx="891540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In 4 of our 13 counties, the population over 65 is expected to more than triple by 2050 (+200 percent increase), and </a:t>
            </a:r>
            <a:r>
              <a:rPr lang="en-US" sz="1600" b="1" dirty="0" smtClean="0"/>
              <a:t>Iredell </a:t>
            </a:r>
            <a:r>
              <a:rPr lang="en-US" sz="1600" dirty="0" smtClean="0"/>
              <a:t>and </a:t>
            </a:r>
            <a:r>
              <a:rPr lang="en-US" sz="1600" b="1" dirty="0" smtClean="0"/>
              <a:t>Cabarrus</a:t>
            </a:r>
            <a:r>
              <a:rPr lang="en-US" sz="1600" dirty="0" smtClean="0"/>
              <a:t> counties will exceed the state projection for percent increase in the population over 65</a:t>
            </a:r>
            <a:endParaRPr lang="en-US" sz="1600" dirty="0"/>
          </a:p>
        </p:txBody>
      </p:sp>
      <p:cxnSp>
        <p:nvCxnSpPr>
          <p:cNvPr id="8" name="Straight Connector 7"/>
          <p:cNvCxnSpPr/>
          <p:nvPr/>
        </p:nvCxnSpPr>
        <p:spPr>
          <a:xfrm>
            <a:off x="762000" y="3110615"/>
            <a:ext cx="8229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64171" y="2743200"/>
            <a:ext cx="1957587" cy="307777"/>
          </a:xfrm>
          <a:prstGeom prst="rect">
            <a:avLst/>
          </a:prstGeom>
          <a:noFill/>
        </p:spPr>
        <p:txBody>
          <a:bodyPr wrap="none" rtlCol="0">
            <a:spAutoFit/>
          </a:bodyPr>
          <a:lstStyle/>
          <a:p>
            <a:r>
              <a:rPr lang="en-US" sz="1400" b="1" dirty="0" smtClean="0">
                <a:solidFill>
                  <a:srgbClr val="FF0000"/>
                </a:solidFill>
              </a:rPr>
              <a:t>NC Total Increase: 247%</a:t>
            </a:r>
            <a:endParaRPr lang="en-US" sz="1400" b="1" dirty="0">
              <a:solidFill>
                <a:srgbClr val="FF0000"/>
              </a:solidFill>
            </a:endParaRPr>
          </a:p>
        </p:txBody>
      </p:sp>
      <p:cxnSp>
        <p:nvCxnSpPr>
          <p:cNvPr id="10" name="Straight Connector 9"/>
          <p:cNvCxnSpPr/>
          <p:nvPr/>
        </p:nvCxnSpPr>
        <p:spPr>
          <a:xfrm flipH="1">
            <a:off x="2011680" y="2979410"/>
            <a:ext cx="300800" cy="1312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312480" y="2979410"/>
            <a:ext cx="1828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296401" y="76200"/>
            <a:ext cx="4648200" cy="341632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Finally, we can look specifically at our top 4 counties</a:t>
            </a:r>
          </a:p>
          <a:p>
            <a:pPr marL="285750" indent="-285750">
              <a:buFont typeface="Arial" panose="020B0604020202020204" pitchFamily="34" charset="0"/>
              <a:buChar char="•"/>
            </a:pPr>
            <a:r>
              <a:rPr lang="en-US" sz="1600" dirty="0" smtClean="0"/>
              <a:t>These four counties’ population over 65 will more than triple (+200 percent increase) by 2050</a:t>
            </a:r>
          </a:p>
          <a:p>
            <a:pPr marL="285750" indent="-285750">
              <a:buFont typeface="Arial" panose="020B0604020202020204" pitchFamily="34" charset="0"/>
              <a:buChar char="•"/>
            </a:pPr>
            <a:r>
              <a:rPr lang="en-US" sz="1600" dirty="0" smtClean="0"/>
              <a:t>They are as follows from least growth to most growth</a:t>
            </a:r>
          </a:p>
          <a:p>
            <a:r>
              <a:rPr lang="en-US" sz="1600" dirty="0" smtClean="0"/>
              <a:t>	Guilford</a:t>
            </a:r>
          </a:p>
          <a:p>
            <a:r>
              <a:rPr lang="en-US" sz="1600" dirty="0" smtClean="0"/>
              <a:t>	Davie</a:t>
            </a:r>
          </a:p>
          <a:p>
            <a:r>
              <a:rPr lang="en-US" sz="1600" dirty="0" smtClean="0"/>
              <a:t>	Iredell</a:t>
            </a:r>
          </a:p>
          <a:p>
            <a:r>
              <a:rPr lang="en-US" sz="1600" dirty="0" smtClean="0"/>
              <a:t>	Cabarrus</a:t>
            </a:r>
          </a:p>
          <a:p>
            <a:pPr marL="285750" indent="-285750">
              <a:buFont typeface="Arial" panose="020B0604020202020204" pitchFamily="34" charset="0"/>
              <a:buChar char="•"/>
            </a:pPr>
            <a:r>
              <a:rPr lang="en-US" sz="1600" dirty="0" smtClean="0"/>
              <a:t>Both Iredell and Cabarrus counties with exceed the North Carolina total percent increase value in the population over 65 </a:t>
            </a:r>
            <a:endParaRPr lang="en-US" sz="1600" dirty="0"/>
          </a:p>
        </p:txBody>
      </p:sp>
    </p:spTree>
    <p:extLst>
      <p:ext uri="{BB962C8B-B14F-4D97-AF65-F5344CB8AC3E}">
        <p14:creationId xmlns:p14="http://schemas.microsoft.com/office/powerpoint/2010/main" val="35903529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3196935559"/>
              </p:ext>
            </p:extLst>
          </p:nvPr>
        </p:nvGraphicFramePr>
        <p:xfrm>
          <a:off x="-9525" y="2971798"/>
          <a:ext cx="5953125" cy="3886201"/>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Straight Connector 17"/>
          <p:cNvCxnSpPr/>
          <p:nvPr/>
        </p:nvCxnSpPr>
        <p:spPr>
          <a:xfrm>
            <a:off x="6019800" y="3352800"/>
            <a:ext cx="2895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220200" y="342900"/>
            <a:ext cx="2590800" cy="5909310"/>
          </a:xfrm>
          <a:prstGeom prst="rect">
            <a:avLst/>
          </a:prstGeom>
          <a:noFill/>
        </p:spPr>
        <p:txBody>
          <a:bodyPr wrap="square" rtlCol="0">
            <a:spAutoFit/>
          </a:bodyPr>
          <a:lstStyle/>
          <a:p>
            <a:r>
              <a:rPr lang="en-US" sz="1400" dirty="0" smtClean="0"/>
              <a:t>You’ve just seen an overview of percent increase from 2000 to 2050 for our 13-county service area, but depending upon where we take this data to present, we can cater our slides to the specific county. For example, if one of our Provider Coordinators was presenting at a Winston Salem Chamber event, or at a private physician practice in Forsyth County, they could use this slide to look specifically at Forsyth County. In Forsyth County, the population over 65 is expected to increase by 174.67 percent by 2050. Forsyth is one of 9 counties in our region that will exceed a 150 percent increase in its population over 65 by 2050. Although Forsyth County falls below the total NC percent increase in the population over 65, Forsyth’s percent increase is still substantial; the population over 65 more than doubles by 2050. </a:t>
            </a:r>
            <a:endParaRPr lang="en-US" sz="1400" dirty="0"/>
          </a:p>
        </p:txBody>
      </p:sp>
      <p:grpSp>
        <p:nvGrpSpPr>
          <p:cNvPr id="23" name="Group 22"/>
          <p:cNvGrpSpPr/>
          <p:nvPr/>
        </p:nvGrpSpPr>
        <p:grpSpPr>
          <a:xfrm>
            <a:off x="0" y="-228600"/>
            <a:ext cx="9144000" cy="7010400"/>
            <a:chOff x="0" y="-228600"/>
            <a:chExt cx="9144000" cy="7010400"/>
          </a:xfrm>
        </p:grpSpPr>
        <p:grpSp>
          <p:nvGrpSpPr>
            <p:cNvPr id="2" name="Group 1"/>
            <p:cNvGrpSpPr/>
            <p:nvPr/>
          </p:nvGrpSpPr>
          <p:grpSpPr>
            <a:xfrm>
              <a:off x="0" y="-228600"/>
              <a:ext cx="9144000" cy="7010400"/>
              <a:chOff x="0" y="-228600"/>
              <a:chExt cx="9144000" cy="7010400"/>
            </a:xfrm>
          </p:grpSpPr>
          <p:sp>
            <p:nvSpPr>
              <p:cNvPr id="4" name="Title 1"/>
              <p:cNvSpPr txBox="1">
                <a:spLocks/>
              </p:cNvSpPr>
              <p:nvPr/>
            </p:nvSpPr>
            <p:spPr>
              <a:xfrm>
                <a:off x="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u="sng" dirty="0" smtClean="0"/>
                  <a:t>Forsyth – Total Population over 65</a:t>
                </a:r>
                <a:endParaRPr lang="en-US" sz="3600" b="1" u="sng"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8141" t="20413" r="43718" b="18134"/>
              <a:stretch/>
            </p:blipFill>
            <p:spPr>
              <a:xfrm>
                <a:off x="7663289" y="914400"/>
                <a:ext cx="1328311" cy="1828800"/>
              </a:xfrm>
              <a:prstGeom prst="rect">
                <a:avLst/>
              </a:prstGeom>
              <a:ln w="28575">
                <a:solidFill>
                  <a:schemeClr val="tx1"/>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8305" t="19185" r="43390" b="18367"/>
              <a:stretch/>
            </p:blipFill>
            <p:spPr>
              <a:xfrm>
                <a:off x="2795406" y="914400"/>
                <a:ext cx="1319394" cy="1828800"/>
              </a:xfrm>
              <a:prstGeom prst="rect">
                <a:avLst/>
              </a:prstGeom>
              <a:ln w="28575">
                <a:solidFill>
                  <a:schemeClr val="tx1"/>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7835" t="19402" r="43098" b="18799"/>
              <a:stretch/>
            </p:blipFill>
            <p:spPr>
              <a:xfrm>
                <a:off x="4422156" y="914400"/>
                <a:ext cx="1369044" cy="1828800"/>
              </a:xfrm>
              <a:prstGeom prst="rect">
                <a:avLst/>
              </a:prstGeom>
              <a:ln w="28575">
                <a:solidFill>
                  <a:schemeClr val="tx1"/>
                </a:solidFill>
              </a:ln>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8989" t="19227" r="42650" b="17927"/>
              <a:stretch/>
            </p:blipFill>
            <p:spPr>
              <a:xfrm>
                <a:off x="6068324" y="914400"/>
                <a:ext cx="1323076" cy="1828800"/>
              </a:xfrm>
              <a:prstGeom prst="rect">
                <a:avLst/>
              </a:prstGeom>
              <a:ln w="28575">
                <a:solidFill>
                  <a:schemeClr val="tx1"/>
                </a:solidFill>
              </a:ln>
            </p:spPr>
          </p:pic>
          <p:sp>
            <p:nvSpPr>
              <p:cNvPr id="9" name="TextBox 8"/>
              <p:cNvSpPr txBox="1"/>
              <p:nvPr/>
            </p:nvSpPr>
            <p:spPr>
              <a:xfrm>
                <a:off x="207995" y="619780"/>
                <a:ext cx="2382805" cy="523220"/>
              </a:xfrm>
              <a:prstGeom prst="rect">
                <a:avLst/>
              </a:prstGeom>
              <a:noFill/>
            </p:spPr>
            <p:txBody>
              <a:bodyPr wrap="square" rtlCol="0">
                <a:spAutoFit/>
              </a:bodyPr>
              <a:lstStyle/>
              <a:p>
                <a:r>
                  <a:rPr lang="en-US" sz="1400" b="1" dirty="0" smtClean="0"/>
                  <a:t>Percent Change from 2000 to 2050 in the Piedmont </a:t>
                </a:r>
                <a:endParaRPr lang="en-US" sz="1400" b="1"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262" y="1142998"/>
                <a:ext cx="2278820" cy="1673352"/>
              </a:xfrm>
              <a:prstGeom prst="rect">
                <a:avLst/>
              </a:prstGeom>
            </p:spPr>
          </p:pic>
          <p:cxnSp>
            <p:nvCxnSpPr>
              <p:cNvPr id="11" name="Straight Connector 10"/>
              <p:cNvCxnSpPr/>
              <p:nvPr/>
            </p:nvCxnSpPr>
            <p:spPr>
              <a:xfrm>
                <a:off x="1" y="2895600"/>
                <a:ext cx="91439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5-Point Star 11"/>
              <p:cNvSpPr/>
              <p:nvPr/>
            </p:nvSpPr>
            <p:spPr>
              <a:xfrm>
                <a:off x="3560233" y="1426633"/>
                <a:ext cx="45720" cy="4572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6804659" y="1427480"/>
                <a:ext cx="45719" cy="45719"/>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8437033" y="1399707"/>
                <a:ext cx="45720" cy="47246"/>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5206153" y="1429173"/>
                <a:ext cx="45720" cy="4572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943600" y="2971799"/>
                <a:ext cx="3124200" cy="3810001"/>
              </a:xfrm>
              <a:prstGeom prst="rect">
                <a:avLst/>
              </a:prstGeom>
              <a:solidFill>
                <a:srgbClr val="71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Highlights</a:t>
                </a:r>
              </a:p>
              <a:p>
                <a:endParaRPr lang="en-US" sz="800" dirty="0">
                  <a:solidFill>
                    <a:schemeClr val="tx1"/>
                  </a:solidFill>
                </a:endParaRPr>
              </a:p>
              <a:p>
                <a:pPr marL="285750" indent="-285750">
                  <a:buFont typeface="Arial" panose="020B0604020202020204" pitchFamily="34" charset="0"/>
                  <a:buChar char="•"/>
                </a:pPr>
                <a:r>
                  <a:rPr lang="en-US" sz="1600" u="sng" dirty="0" smtClean="0">
                    <a:solidFill>
                      <a:schemeClr val="tx1"/>
                    </a:solidFill>
                  </a:rPr>
                  <a:t>2000 to 2050</a:t>
                </a:r>
                <a:r>
                  <a:rPr lang="en-US" sz="1600" dirty="0" smtClean="0">
                    <a:solidFill>
                      <a:schemeClr val="tx1"/>
                    </a:solidFill>
                  </a:rPr>
                  <a:t>: North Carolina is expected to experience a </a:t>
                </a:r>
                <a:r>
                  <a:rPr lang="en-US" sz="1600" b="1" dirty="0" smtClean="0">
                    <a:solidFill>
                      <a:schemeClr val="tx1"/>
                    </a:solidFill>
                  </a:rPr>
                  <a:t>247 percent </a:t>
                </a:r>
                <a:r>
                  <a:rPr lang="en-US" sz="1600" dirty="0" smtClean="0">
                    <a:solidFill>
                      <a:schemeClr val="tx1"/>
                    </a:solidFill>
                  </a:rPr>
                  <a:t>increase in the population over 65</a:t>
                </a:r>
              </a:p>
              <a:p>
                <a:endParaRPr lang="en-US" sz="800" dirty="0" smtClean="0">
                  <a:solidFill>
                    <a:schemeClr val="tx1"/>
                  </a:solidFill>
                </a:endParaRPr>
              </a:p>
              <a:p>
                <a:pPr marL="285750" indent="-285750">
                  <a:buFont typeface="Arial" panose="020B0604020202020204" pitchFamily="34" charset="0"/>
                  <a:buChar char="•"/>
                </a:pPr>
                <a:r>
                  <a:rPr lang="en-US" sz="1600" u="sng" dirty="0" smtClean="0">
                    <a:solidFill>
                      <a:schemeClr val="tx1"/>
                    </a:solidFill>
                  </a:rPr>
                  <a:t>2000 to 2050</a:t>
                </a:r>
                <a:r>
                  <a:rPr lang="en-US" sz="1600" dirty="0" smtClean="0">
                    <a:solidFill>
                      <a:schemeClr val="tx1"/>
                    </a:solidFill>
                  </a:rPr>
                  <a:t>: Forsyth County is expected to experience a </a:t>
                </a:r>
                <a:r>
                  <a:rPr lang="en-US" sz="1600" b="1" dirty="0" smtClean="0">
                    <a:solidFill>
                      <a:schemeClr val="tx1"/>
                    </a:solidFill>
                  </a:rPr>
                  <a:t>174.67 percent </a:t>
                </a:r>
                <a:r>
                  <a:rPr lang="en-US" sz="1600" dirty="0" smtClean="0">
                    <a:solidFill>
                      <a:schemeClr val="tx1"/>
                    </a:solidFill>
                  </a:rPr>
                  <a:t>increase in the population over 65</a:t>
                </a:r>
              </a:p>
              <a:p>
                <a:endParaRPr lang="en-US" sz="800" dirty="0" smtClean="0">
                  <a:solidFill>
                    <a:schemeClr val="tx1"/>
                  </a:solidFill>
                </a:endParaRPr>
              </a:p>
              <a:p>
                <a:pPr marL="285750" indent="-285750">
                  <a:buFont typeface="Arial" panose="020B0604020202020204" pitchFamily="34" charset="0"/>
                  <a:buChar char="•"/>
                </a:pPr>
                <a:r>
                  <a:rPr lang="en-US" sz="1600" dirty="0" smtClean="0">
                    <a:solidFill>
                      <a:schemeClr val="tx1"/>
                    </a:solidFill>
                  </a:rPr>
                  <a:t>Forsyth is one of </a:t>
                </a:r>
                <a:r>
                  <a:rPr lang="en-US" sz="1600" b="1" dirty="0" smtClean="0">
                    <a:solidFill>
                      <a:schemeClr val="tx1"/>
                    </a:solidFill>
                  </a:rPr>
                  <a:t>9 counties in our region that will exceed a 150 percent increase</a:t>
                </a:r>
                <a:r>
                  <a:rPr lang="en-US" sz="1600" dirty="0" smtClean="0">
                    <a:solidFill>
                      <a:schemeClr val="tx1"/>
                    </a:solidFill>
                  </a:rPr>
                  <a:t> in its population over 65 by 2050</a:t>
                </a:r>
              </a:p>
              <a:p>
                <a:endParaRPr lang="en-US" sz="400" dirty="0" smtClean="0">
                  <a:solidFill>
                    <a:schemeClr val="tx1"/>
                  </a:solidFill>
                </a:endParaRPr>
              </a:p>
            </p:txBody>
          </p:sp>
        </p:grpSp>
        <p:sp>
          <p:nvSpPr>
            <p:cNvPr id="19" name="TextBox 18"/>
            <p:cNvSpPr txBox="1"/>
            <p:nvPr/>
          </p:nvSpPr>
          <p:spPr>
            <a:xfrm>
              <a:off x="2847248" y="577334"/>
              <a:ext cx="1191352" cy="369332"/>
            </a:xfrm>
            <a:prstGeom prst="rect">
              <a:avLst/>
            </a:prstGeom>
            <a:noFill/>
          </p:spPr>
          <p:txBody>
            <a:bodyPr wrap="none" rtlCol="0">
              <a:spAutoFit/>
            </a:bodyPr>
            <a:lstStyle/>
            <a:p>
              <a:r>
                <a:rPr lang="en-US" dirty="0" smtClean="0"/>
                <a:t>2000-2010</a:t>
              </a:r>
              <a:endParaRPr lang="en-US" dirty="0"/>
            </a:p>
          </p:txBody>
        </p:sp>
        <p:sp>
          <p:nvSpPr>
            <p:cNvPr id="20" name="TextBox 19"/>
            <p:cNvSpPr txBox="1"/>
            <p:nvPr/>
          </p:nvSpPr>
          <p:spPr>
            <a:xfrm>
              <a:off x="4523648" y="577334"/>
              <a:ext cx="1191352" cy="369332"/>
            </a:xfrm>
            <a:prstGeom prst="rect">
              <a:avLst/>
            </a:prstGeom>
            <a:noFill/>
          </p:spPr>
          <p:txBody>
            <a:bodyPr wrap="none" rtlCol="0">
              <a:spAutoFit/>
            </a:bodyPr>
            <a:lstStyle/>
            <a:p>
              <a:r>
                <a:rPr lang="en-US" dirty="0" smtClean="0"/>
                <a:t>2000-2020</a:t>
              </a:r>
              <a:endParaRPr lang="en-US" dirty="0"/>
            </a:p>
          </p:txBody>
        </p:sp>
        <p:sp>
          <p:nvSpPr>
            <p:cNvPr id="21" name="TextBox 20"/>
            <p:cNvSpPr txBox="1"/>
            <p:nvPr/>
          </p:nvSpPr>
          <p:spPr>
            <a:xfrm>
              <a:off x="6134186" y="577334"/>
              <a:ext cx="1191352" cy="369332"/>
            </a:xfrm>
            <a:prstGeom prst="rect">
              <a:avLst/>
            </a:prstGeom>
            <a:noFill/>
          </p:spPr>
          <p:txBody>
            <a:bodyPr wrap="none" rtlCol="0">
              <a:spAutoFit/>
            </a:bodyPr>
            <a:lstStyle/>
            <a:p>
              <a:r>
                <a:rPr lang="en-US" dirty="0" smtClean="0"/>
                <a:t>2000-2030</a:t>
              </a:r>
              <a:endParaRPr lang="en-US" dirty="0"/>
            </a:p>
          </p:txBody>
        </p:sp>
        <p:sp>
          <p:nvSpPr>
            <p:cNvPr id="22" name="TextBox 21"/>
            <p:cNvSpPr txBox="1"/>
            <p:nvPr/>
          </p:nvSpPr>
          <p:spPr>
            <a:xfrm>
              <a:off x="7731768" y="572018"/>
              <a:ext cx="1191352" cy="369332"/>
            </a:xfrm>
            <a:prstGeom prst="rect">
              <a:avLst/>
            </a:prstGeom>
            <a:noFill/>
          </p:spPr>
          <p:txBody>
            <a:bodyPr wrap="none" rtlCol="0">
              <a:spAutoFit/>
            </a:bodyPr>
            <a:lstStyle/>
            <a:p>
              <a:r>
                <a:rPr lang="en-US" dirty="0" smtClean="0"/>
                <a:t>2000-2050</a:t>
              </a:r>
              <a:endParaRPr lang="en-US" dirty="0"/>
            </a:p>
          </p:txBody>
        </p:sp>
      </p:grpSp>
    </p:spTree>
    <p:extLst>
      <p:ext uri="{BB962C8B-B14F-4D97-AF65-F5344CB8AC3E}">
        <p14:creationId xmlns:p14="http://schemas.microsoft.com/office/powerpoint/2010/main" val="35080505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12" name="Rectangle 11"/>
          <p:cNvSpPr/>
          <p:nvPr/>
        </p:nvSpPr>
        <p:spPr>
          <a:xfrm>
            <a:off x="4648200" y="1285219"/>
            <a:ext cx="4343400" cy="5447705"/>
          </a:xfrm>
          <a:prstGeom prst="rect">
            <a:avLst/>
          </a:prstGeom>
          <a:solidFill>
            <a:srgbClr val="FCE76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39374" y="1285220"/>
            <a:ext cx="4508826" cy="5447705"/>
          </a:xfrm>
          <a:prstGeom prst="rect">
            <a:avLst/>
          </a:prstGeom>
          <a:solidFill>
            <a:srgbClr val="A2D4E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6200" y="695980"/>
            <a:ext cx="3407664" cy="523220"/>
          </a:xfrm>
          <a:prstGeom prst="rect">
            <a:avLst/>
          </a:prstGeom>
          <a:noFill/>
        </p:spPr>
        <p:txBody>
          <a:bodyPr wrap="none" rtlCol="0">
            <a:spAutoFit/>
          </a:bodyPr>
          <a:lstStyle/>
          <a:p>
            <a:r>
              <a:rPr lang="en-US" sz="2800" b="1" u="sng" dirty="0" smtClean="0"/>
              <a:t>Financial Implications</a:t>
            </a:r>
            <a:endParaRPr lang="en-US" sz="2800" b="1" u="sng" dirty="0"/>
          </a:p>
        </p:txBody>
      </p:sp>
      <p:sp>
        <p:nvSpPr>
          <p:cNvPr id="5" name="TextBox 4"/>
          <p:cNvSpPr txBox="1"/>
          <p:nvPr/>
        </p:nvSpPr>
        <p:spPr>
          <a:xfrm>
            <a:off x="-8915400" y="3276600"/>
            <a:ext cx="8852226" cy="830997"/>
          </a:xfrm>
          <a:prstGeom prst="rect">
            <a:avLst/>
          </a:prstGeom>
          <a:noFill/>
        </p:spPr>
        <p:txBody>
          <a:bodyPr wrap="square" rtlCol="0">
            <a:spAutoFit/>
          </a:bodyPr>
          <a:lstStyle/>
          <a:p>
            <a:r>
              <a:rPr lang="en-US" sz="1900" b="1" dirty="0" smtClean="0"/>
              <a:t>“We are on the precipice of the greatest retirement crisis in the history of the world.”</a:t>
            </a:r>
          </a:p>
          <a:p>
            <a:endParaRPr lang="en-US" sz="800" b="1" dirty="0" smtClean="0"/>
          </a:p>
          <a:p>
            <a:r>
              <a:rPr lang="en-US" sz="2000" b="1" dirty="0"/>
              <a:t>	</a:t>
            </a:r>
            <a:r>
              <a:rPr lang="en-US" sz="2000" b="1" dirty="0" smtClean="0"/>
              <a:t>		- </a:t>
            </a:r>
            <a:r>
              <a:rPr lang="en-US" sz="1900" b="1" dirty="0" smtClean="0"/>
              <a:t>Edward Siedle, </a:t>
            </a:r>
            <a:r>
              <a:rPr lang="en-US" sz="1900" b="1" i="1" dirty="0" smtClean="0"/>
              <a:t>Forbes</a:t>
            </a:r>
            <a:endParaRPr lang="en-US" sz="1900" b="1" i="1" dirty="0"/>
          </a:p>
        </p:txBody>
      </p:sp>
      <p:sp>
        <p:nvSpPr>
          <p:cNvPr id="6" name="TextBox 5"/>
          <p:cNvSpPr txBox="1"/>
          <p:nvPr/>
        </p:nvSpPr>
        <p:spPr>
          <a:xfrm>
            <a:off x="139375" y="1905000"/>
            <a:ext cx="4508826" cy="5640006"/>
          </a:xfrm>
          <a:prstGeom prst="rect">
            <a:avLst/>
          </a:prstGeom>
          <a:noFill/>
        </p:spPr>
        <p:txBody>
          <a:bodyPr wrap="square" rtlCol="0">
            <a:spAutoFit/>
          </a:bodyPr>
          <a:lstStyle/>
          <a:p>
            <a:r>
              <a:rPr lang="en-US" dirty="0"/>
              <a:t>The New School for Social Research </a:t>
            </a:r>
            <a:r>
              <a:rPr lang="en-US" dirty="0" smtClean="0"/>
              <a:t>estimates that </a:t>
            </a:r>
            <a:r>
              <a:rPr lang="en-US" b="1" u="sng" dirty="0" smtClean="0"/>
              <a:t>75</a:t>
            </a:r>
            <a:r>
              <a:rPr lang="en-US" b="1" u="sng" dirty="0"/>
              <a:t>% of Americans nearing retirement in 2010 had less than $30,000 in their retirement </a:t>
            </a:r>
            <a:r>
              <a:rPr lang="en-US" b="1" u="sng" dirty="0" smtClean="0"/>
              <a:t>accounts</a:t>
            </a:r>
          </a:p>
          <a:p>
            <a:endParaRPr lang="en-US" sz="800" b="1" u="sng" dirty="0" smtClean="0"/>
          </a:p>
          <a:p>
            <a:r>
              <a:rPr lang="en-US" b="1" i="1" dirty="0" smtClean="0"/>
              <a:t>Forbes</a:t>
            </a:r>
            <a:r>
              <a:rPr lang="en-US" b="1" dirty="0" smtClean="0"/>
              <a:t>, 2013</a:t>
            </a:r>
          </a:p>
          <a:p>
            <a:pPr marL="342900" indent="-342900">
              <a:buFont typeface="Arial" panose="020B0604020202020204" pitchFamily="34" charset="0"/>
              <a:buChar char="•"/>
            </a:pPr>
            <a:r>
              <a:rPr lang="en-US" dirty="0" smtClean="0"/>
              <a:t>Independent experts</a:t>
            </a:r>
            <a:r>
              <a:rPr lang="en-US" dirty="0"/>
              <a:t> </a:t>
            </a:r>
            <a:r>
              <a:rPr lang="en-US" dirty="0" smtClean="0"/>
              <a:t>estimate</a:t>
            </a:r>
          </a:p>
          <a:p>
            <a:pPr marL="742950" lvl="1" indent="-285750">
              <a:buFont typeface="Courier New" panose="02070309020205020404" pitchFamily="49" charset="0"/>
              <a:buChar char="o"/>
            </a:pPr>
            <a:r>
              <a:rPr lang="en-US" u="sng" dirty="0" smtClean="0"/>
              <a:t>the average 65 year old has </a:t>
            </a:r>
            <a:r>
              <a:rPr lang="en-US" b="1" u="sng" dirty="0" smtClean="0"/>
              <a:t>$25,000 </a:t>
            </a:r>
            <a:r>
              <a:rPr lang="en-US" u="sng" dirty="0" smtClean="0"/>
              <a:t>in retirement savings</a:t>
            </a:r>
          </a:p>
          <a:p>
            <a:pPr marL="800100" lvl="1" indent="-342900">
              <a:buFont typeface="Arial" panose="020B0604020202020204" pitchFamily="34" charset="0"/>
              <a:buChar char="•"/>
            </a:pPr>
            <a:r>
              <a:rPr lang="en-US" dirty="0" smtClean="0"/>
              <a:t>That’s about $83 a month for 25 years of retirement</a:t>
            </a:r>
          </a:p>
          <a:p>
            <a:pPr lvl="1"/>
            <a:endParaRPr lang="en-US" sz="1050" dirty="0"/>
          </a:p>
          <a:p>
            <a:pPr marL="285750" indent="-285750">
              <a:buFont typeface="Arial" panose="020B0604020202020204" pitchFamily="34" charset="0"/>
              <a:buChar char="•"/>
            </a:pPr>
            <a:r>
              <a:rPr lang="en-US" dirty="0" smtClean="0"/>
              <a:t>The retirement </a:t>
            </a:r>
            <a:r>
              <a:rPr lang="en-US" dirty="0"/>
              <a:t>planning </a:t>
            </a:r>
            <a:r>
              <a:rPr lang="en-US" dirty="0" smtClean="0"/>
              <a:t>industry </a:t>
            </a:r>
            <a:r>
              <a:rPr lang="en-US" dirty="0"/>
              <a:t>estimates </a:t>
            </a:r>
            <a:endParaRPr lang="en-US" dirty="0" smtClean="0"/>
          </a:p>
          <a:p>
            <a:pPr marL="742950" lvl="1" indent="-285750">
              <a:buFont typeface="Arial" panose="020B0604020202020204" pitchFamily="34" charset="0"/>
              <a:buChar char="•"/>
            </a:pPr>
            <a:r>
              <a:rPr lang="en-US" dirty="0" smtClean="0"/>
              <a:t>the average 65 year old has </a:t>
            </a:r>
            <a:r>
              <a:rPr lang="en-US" b="1" dirty="0" smtClean="0"/>
              <a:t>$100,000 </a:t>
            </a:r>
            <a:r>
              <a:rPr lang="en-US" dirty="0" smtClean="0"/>
              <a:t>in retirement savings</a:t>
            </a:r>
          </a:p>
          <a:p>
            <a:pPr marL="742950" lvl="1" indent="-285750">
              <a:buFont typeface="Arial" panose="020B0604020202020204" pitchFamily="34" charset="0"/>
              <a:buChar char="•"/>
            </a:pPr>
            <a:r>
              <a:rPr lang="en-US" dirty="0" smtClean="0"/>
              <a:t>Even still, that’s only $330 a month for 25 years of retirement</a:t>
            </a:r>
            <a:endParaRPr lang="en-US" b="1" dirty="0" smtClean="0"/>
          </a:p>
          <a:p>
            <a:pPr marL="285750" indent="-285750">
              <a:buFont typeface="Arial" panose="020B0604020202020204" pitchFamily="34" charset="0"/>
              <a:buChar char="•"/>
            </a:pPr>
            <a:endParaRPr lang="en-US" b="1" u="sng" dirty="0" smtClean="0"/>
          </a:p>
          <a:p>
            <a:endParaRPr lang="en-US" dirty="0" smtClean="0"/>
          </a:p>
          <a:p>
            <a:endParaRPr lang="en-US" dirty="0" smtClean="0"/>
          </a:p>
          <a:p>
            <a:endParaRPr lang="en-US" b="1" dirty="0" smtClean="0"/>
          </a:p>
        </p:txBody>
      </p:sp>
      <p:sp>
        <p:nvSpPr>
          <p:cNvPr id="11" name="TextBox 10"/>
          <p:cNvSpPr txBox="1"/>
          <p:nvPr/>
        </p:nvSpPr>
        <p:spPr>
          <a:xfrm>
            <a:off x="8686800" y="0"/>
            <a:ext cx="444352" cy="400110"/>
          </a:xfrm>
          <a:prstGeom prst="rect">
            <a:avLst/>
          </a:prstGeom>
          <a:noFill/>
        </p:spPr>
        <p:txBody>
          <a:bodyPr wrap="none" rtlCol="0">
            <a:spAutoFit/>
          </a:bodyPr>
          <a:lstStyle/>
          <a:p>
            <a:r>
              <a:rPr lang="en-US" sz="2000" dirty="0" smtClean="0"/>
              <a:t>13</a:t>
            </a:r>
            <a:endParaRPr lang="en-US" sz="2000" dirty="0"/>
          </a:p>
        </p:txBody>
      </p:sp>
      <p:sp>
        <p:nvSpPr>
          <p:cNvPr id="13" name="TextBox 12"/>
          <p:cNvSpPr txBox="1"/>
          <p:nvPr/>
        </p:nvSpPr>
        <p:spPr>
          <a:xfrm>
            <a:off x="-3492174" y="0"/>
            <a:ext cx="3429000" cy="12157174"/>
          </a:xfrm>
          <a:prstGeom prst="rect">
            <a:avLst/>
          </a:prstGeom>
          <a:noFill/>
        </p:spPr>
        <p:txBody>
          <a:bodyPr wrap="square" rtlCol="0">
            <a:spAutoFit/>
          </a:bodyPr>
          <a:lstStyle/>
          <a:p>
            <a:r>
              <a:rPr lang="en-US" sz="1400" dirty="0"/>
              <a:t>The aging population isn’t just going to age, they are going to retire, and probably at a greater rate than the past two decades since there will be more people reaching retirement age more quickly, right? </a:t>
            </a:r>
            <a:r>
              <a:rPr lang="en-US" sz="1400" dirty="0" smtClean="0"/>
              <a:t>Edward </a:t>
            </a:r>
            <a:r>
              <a:rPr lang="en-US" sz="1400" dirty="0"/>
              <a:t>Siedle of </a:t>
            </a:r>
            <a:r>
              <a:rPr lang="en-US" sz="1400" i="1" dirty="0"/>
              <a:t>Forbes</a:t>
            </a:r>
            <a:r>
              <a:rPr lang="en-US" sz="1400" dirty="0"/>
              <a:t> would say no. He says we’re on the “precipice of the greatest retire crisis in the history of the world.” And before you cry “hyperbole,” take a look at these numbers</a:t>
            </a:r>
            <a:r>
              <a:rPr lang="en-US" sz="1400" dirty="0" smtClean="0"/>
              <a:t>.</a:t>
            </a:r>
          </a:p>
          <a:p>
            <a:endParaRPr lang="en-US" sz="1400" dirty="0"/>
          </a:p>
          <a:p>
            <a:r>
              <a:rPr lang="en-US" sz="1400" dirty="0" smtClean="0"/>
              <a:t>The New School for Social Research estimates that 75 percent of Americans nearing retirement in 2010 had less than $30,000 in their retirement accounts. </a:t>
            </a:r>
          </a:p>
          <a:p>
            <a:endParaRPr lang="en-US" sz="1400" dirty="0"/>
          </a:p>
          <a:p>
            <a:r>
              <a:rPr lang="en-US" sz="1400" dirty="0" smtClean="0"/>
              <a:t>Forbes 2013 article would agree, with independent </a:t>
            </a:r>
            <a:r>
              <a:rPr lang="en-US" sz="1400" dirty="0"/>
              <a:t>experts </a:t>
            </a:r>
            <a:r>
              <a:rPr lang="en-US" sz="1400" dirty="0" smtClean="0"/>
              <a:t>estimating </a:t>
            </a:r>
            <a:r>
              <a:rPr lang="en-US" sz="1400" dirty="0"/>
              <a:t>that the average 65 year old has </a:t>
            </a:r>
            <a:r>
              <a:rPr lang="en-US" sz="1400" b="1" dirty="0"/>
              <a:t>$25,000 </a:t>
            </a:r>
            <a:r>
              <a:rPr lang="en-US" sz="1400" dirty="0"/>
              <a:t>in their 401(k) </a:t>
            </a:r>
            <a:r>
              <a:rPr lang="en-US" sz="1400" dirty="0" smtClean="0"/>
              <a:t>account. Forbes says that </a:t>
            </a:r>
            <a:r>
              <a:rPr lang="en-US" sz="1400" dirty="0"/>
              <a:t>the retirement planning industry estimates </a:t>
            </a:r>
            <a:r>
              <a:rPr lang="en-US" sz="1400" dirty="0" smtClean="0"/>
              <a:t>the average 65 year old has </a:t>
            </a:r>
            <a:r>
              <a:rPr lang="en-US" sz="1400" b="1" dirty="0" smtClean="0"/>
              <a:t>$100,000 in retirement assets. </a:t>
            </a:r>
            <a:endParaRPr lang="en-US" sz="1400" b="1" dirty="0"/>
          </a:p>
          <a:p>
            <a:endParaRPr lang="en-US" sz="1400" dirty="0"/>
          </a:p>
          <a:p>
            <a:r>
              <a:rPr lang="en-US" sz="1400" dirty="0"/>
              <a:t>$25,000 and $100,000 demonstrate a pretty big gap, but neither amount is enough to live on </a:t>
            </a:r>
            <a:r>
              <a:rPr lang="en-US" sz="1400" dirty="0" smtClean="0"/>
              <a:t>post-retirement:</a:t>
            </a:r>
          </a:p>
          <a:p>
            <a:pPr marL="285750" indent="-285750">
              <a:buFont typeface="Arial" panose="020B0604020202020204" pitchFamily="34" charset="0"/>
              <a:buChar char="•"/>
            </a:pPr>
            <a:r>
              <a:rPr lang="en-US" sz="1400" dirty="0" smtClean="0"/>
              <a:t>$100,000 </a:t>
            </a:r>
            <a:r>
              <a:rPr lang="en-US" sz="1400" dirty="0"/>
              <a:t>distributed evenly over a period of </a:t>
            </a:r>
            <a:r>
              <a:rPr lang="en-US" sz="1400" dirty="0" smtClean="0"/>
              <a:t>25 </a:t>
            </a:r>
            <a:r>
              <a:rPr lang="en-US" sz="1400" dirty="0"/>
              <a:t>years – age 65 to </a:t>
            </a:r>
            <a:r>
              <a:rPr lang="en-US" sz="1400" dirty="0" smtClean="0"/>
              <a:t>90 </a:t>
            </a:r>
            <a:r>
              <a:rPr lang="en-US" sz="1400" dirty="0"/>
              <a:t>– would allow roughly </a:t>
            </a:r>
            <a:r>
              <a:rPr lang="en-US" sz="1400" dirty="0" smtClean="0"/>
              <a:t>$330 </a:t>
            </a:r>
            <a:r>
              <a:rPr lang="en-US" sz="1400" dirty="0"/>
              <a:t>per month; </a:t>
            </a:r>
            <a:endParaRPr lang="en-US" sz="1400" dirty="0" smtClean="0"/>
          </a:p>
          <a:p>
            <a:pPr marL="285750" indent="-285750">
              <a:buFont typeface="Arial" panose="020B0604020202020204" pitchFamily="34" charset="0"/>
              <a:buChar char="•"/>
            </a:pPr>
            <a:r>
              <a:rPr lang="en-US" sz="1400" dirty="0" smtClean="0"/>
              <a:t>$</a:t>
            </a:r>
            <a:r>
              <a:rPr lang="en-US" sz="1400" dirty="0"/>
              <a:t>25,000 would allow $35 per </a:t>
            </a:r>
            <a:r>
              <a:rPr lang="en-US" sz="1400" dirty="0" smtClean="0"/>
              <a:t>month. </a:t>
            </a:r>
          </a:p>
          <a:p>
            <a:pPr marL="285750" indent="-285750">
              <a:buFont typeface="Arial" panose="020B0604020202020204" pitchFamily="34" charset="0"/>
              <a:buChar char="•"/>
            </a:pPr>
            <a:endParaRPr lang="en-US" sz="1400" dirty="0"/>
          </a:p>
          <a:p>
            <a:r>
              <a:rPr lang="en-US" sz="1400" dirty="0" smtClean="0"/>
              <a:t>Data </a:t>
            </a:r>
            <a:r>
              <a:rPr lang="en-US" sz="1400" dirty="0"/>
              <a:t>from the National Institute on Retirement may account for this discrepancy. The Institute measured the median near-retirement household (households with heads age 55-64) retirement assets at $12,000 in 2010, but near-retirement households (55-64) who owned retirement accounts had an estimated median retirement balance of $100,000. Those with higher incomes were more likely to own retirement accounts. 45 percent of the U.S. population did not own retirement accounts as of 2010. </a:t>
            </a:r>
            <a:endParaRPr lang="en-US" sz="1400" dirty="0" smtClean="0"/>
          </a:p>
          <a:p>
            <a:endParaRPr lang="en-US" sz="1400" dirty="0"/>
          </a:p>
          <a:p>
            <a:r>
              <a:rPr lang="en-US" sz="1400" dirty="0" smtClean="0"/>
              <a:t>So, the retirement industry’s $100,000 estimate may only reflect households who have retirement accounts, those who have tapped into the retirement industry, which is only 45 percent of the U.S. population, while not accounting for the remaining U.S. population that does not, which is what Forbes and The New School’s $25,000 estimate reflects.  </a:t>
            </a:r>
            <a:endParaRPr lang="en-US" sz="1400" dirty="0"/>
          </a:p>
          <a:p>
            <a:endParaRPr lang="en-US" sz="1400" dirty="0"/>
          </a:p>
        </p:txBody>
      </p:sp>
      <p:sp>
        <p:nvSpPr>
          <p:cNvPr id="3" name="TextBox 2"/>
          <p:cNvSpPr txBox="1"/>
          <p:nvPr/>
        </p:nvSpPr>
        <p:spPr>
          <a:xfrm>
            <a:off x="914400" y="1305580"/>
            <a:ext cx="2897076" cy="523220"/>
          </a:xfrm>
          <a:prstGeom prst="rect">
            <a:avLst/>
          </a:prstGeom>
          <a:noFill/>
        </p:spPr>
        <p:txBody>
          <a:bodyPr wrap="none" rtlCol="0">
            <a:spAutoFit/>
          </a:bodyPr>
          <a:lstStyle/>
          <a:p>
            <a:pPr algn="ctr"/>
            <a:r>
              <a:rPr lang="en-US" sz="2800" b="1" dirty="0" smtClean="0"/>
              <a:t>Retirement Assets</a:t>
            </a:r>
            <a:endParaRPr lang="en-US" sz="2800" b="1" dirty="0"/>
          </a:p>
        </p:txBody>
      </p:sp>
      <p:sp>
        <p:nvSpPr>
          <p:cNvPr id="10" name="TextBox 9"/>
          <p:cNvSpPr txBox="1"/>
          <p:nvPr/>
        </p:nvSpPr>
        <p:spPr>
          <a:xfrm>
            <a:off x="5334000" y="1305580"/>
            <a:ext cx="2899833" cy="523220"/>
          </a:xfrm>
          <a:prstGeom prst="rect">
            <a:avLst/>
          </a:prstGeom>
          <a:noFill/>
        </p:spPr>
        <p:txBody>
          <a:bodyPr wrap="none" rtlCol="0">
            <a:spAutoFit/>
          </a:bodyPr>
          <a:lstStyle/>
          <a:p>
            <a:pPr algn="ctr"/>
            <a:r>
              <a:rPr lang="en-US" sz="2800" b="1" dirty="0" smtClean="0"/>
              <a:t>Near-Retiree Debt</a:t>
            </a:r>
            <a:endParaRPr lang="en-US" sz="2800" b="1" dirty="0"/>
          </a:p>
        </p:txBody>
      </p:sp>
      <p:cxnSp>
        <p:nvCxnSpPr>
          <p:cNvPr id="14" name="Straight Connector 13"/>
          <p:cNvCxnSpPr/>
          <p:nvPr/>
        </p:nvCxnSpPr>
        <p:spPr>
          <a:xfrm>
            <a:off x="139375" y="1285220"/>
            <a:ext cx="8852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48201" y="1905759"/>
            <a:ext cx="4343400" cy="2285241"/>
          </a:xfrm>
          <a:prstGeom prst="rect">
            <a:avLst/>
          </a:prstGeom>
          <a:noFill/>
        </p:spPr>
        <p:txBody>
          <a:bodyPr wrap="square" rtlCol="0">
            <a:spAutoFit/>
          </a:bodyPr>
          <a:lstStyle/>
          <a:p>
            <a:r>
              <a:rPr lang="en-US" sz="2000" b="1" i="1" u="sng" dirty="0" smtClean="0"/>
              <a:t>Social Security Bulletin</a:t>
            </a:r>
          </a:p>
          <a:p>
            <a:endParaRPr lang="en-US" sz="400" u="sng" dirty="0" smtClean="0"/>
          </a:p>
          <a:p>
            <a:pPr marL="285750" indent="-285750">
              <a:buFont typeface="Arial" panose="020B0604020202020204" pitchFamily="34" charset="0"/>
              <a:buChar char="•"/>
            </a:pPr>
            <a:r>
              <a:rPr lang="en-US" u="sng" dirty="0" smtClean="0"/>
              <a:t>In 2010 </a:t>
            </a:r>
            <a:r>
              <a:rPr lang="en-US" b="1" u="sng" dirty="0" smtClean="0"/>
              <a:t>80.2 percent </a:t>
            </a:r>
            <a:r>
              <a:rPr lang="en-US" u="sng" dirty="0" smtClean="0"/>
              <a:t>of “near-retirees” held household debt</a:t>
            </a:r>
          </a:p>
          <a:p>
            <a:endParaRPr lang="en-US" sz="1050" dirty="0" smtClean="0"/>
          </a:p>
          <a:p>
            <a:pPr marL="285750" indent="-285750">
              <a:buFont typeface="Arial" panose="020B0604020202020204" pitchFamily="34" charset="0"/>
              <a:buChar char="•"/>
            </a:pPr>
            <a:r>
              <a:rPr lang="en-US" dirty="0" smtClean="0"/>
              <a:t>The average household debt among all near-retiree households in 2010 was </a:t>
            </a:r>
            <a:r>
              <a:rPr lang="en-US" b="1" dirty="0" smtClean="0"/>
              <a:t>$</a:t>
            </a:r>
            <a:r>
              <a:rPr lang="en-US" b="1" dirty="0" smtClean="0">
                <a:ln w="12700">
                  <a:noFill/>
                </a:ln>
              </a:rPr>
              <a:t>120,871</a:t>
            </a:r>
            <a:endParaRPr lang="en-US" dirty="0" smtClean="0">
              <a:ln w="12700">
                <a:noFill/>
              </a:ln>
            </a:endParaRPr>
          </a:p>
          <a:p>
            <a:endParaRPr lang="en-US" dirty="0"/>
          </a:p>
        </p:txBody>
      </p:sp>
      <p:grpSp>
        <p:nvGrpSpPr>
          <p:cNvPr id="15" name="Group 14"/>
          <p:cNvGrpSpPr/>
          <p:nvPr/>
        </p:nvGrpSpPr>
        <p:grpSpPr>
          <a:xfrm>
            <a:off x="4681167" y="3930733"/>
            <a:ext cx="4260775" cy="2755145"/>
            <a:chOff x="3115733" y="113587"/>
            <a:chExt cx="5875867" cy="3239213"/>
          </a:xfrm>
          <a:solidFill>
            <a:schemeClr val="bg1"/>
          </a:solidFill>
        </p:grpSpPr>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786" t="-5717" r="-1488" b="-4378"/>
            <a:stretch/>
          </p:blipFill>
          <p:spPr>
            <a:xfrm>
              <a:off x="3115733" y="152400"/>
              <a:ext cx="5875867" cy="3200400"/>
            </a:xfrm>
            <a:prstGeom prst="rect">
              <a:avLst/>
            </a:prstGeom>
            <a:grpFill/>
            <a:ln w="38100">
              <a:solidFill>
                <a:srgbClr val="002060"/>
              </a:solidFill>
            </a:ln>
          </p:spPr>
        </p:pic>
        <p:grpSp>
          <p:nvGrpSpPr>
            <p:cNvPr id="17" name="Group 16"/>
            <p:cNvGrpSpPr/>
            <p:nvPr/>
          </p:nvGrpSpPr>
          <p:grpSpPr>
            <a:xfrm>
              <a:off x="3385522" y="113587"/>
              <a:ext cx="5271051" cy="2141847"/>
              <a:chOff x="3385522" y="113587"/>
              <a:chExt cx="5271051" cy="2141847"/>
            </a:xfrm>
            <a:grpFill/>
          </p:grpSpPr>
          <p:sp>
            <p:nvSpPr>
              <p:cNvPr id="18" name="TextBox 17"/>
              <p:cNvSpPr txBox="1"/>
              <p:nvPr/>
            </p:nvSpPr>
            <p:spPr>
              <a:xfrm>
                <a:off x="3385522" y="1024393"/>
                <a:ext cx="1118462" cy="309177"/>
              </a:xfrm>
              <a:prstGeom prst="rect">
                <a:avLst/>
              </a:prstGeom>
              <a:solidFill>
                <a:srgbClr val="FFFF00"/>
              </a:solidFill>
            </p:spPr>
            <p:txBody>
              <a:bodyPr wrap="square" rtlCol="0">
                <a:spAutoFit/>
              </a:bodyPr>
              <a:lstStyle/>
              <a:p>
                <a:pPr algn="ctr"/>
                <a:r>
                  <a:rPr lang="en-US" sz="1200" b="1" dirty="0" smtClean="0"/>
                  <a:t>$120,871</a:t>
                </a:r>
                <a:endParaRPr lang="en-US" sz="1200" b="1" dirty="0"/>
              </a:p>
            </p:txBody>
          </p:sp>
          <p:sp>
            <p:nvSpPr>
              <p:cNvPr id="19" name="TextBox 18"/>
              <p:cNvSpPr txBox="1"/>
              <p:nvPr/>
            </p:nvSpPr>
            <p:spPr>
              <a:xfrm>
                <a:off x="4971268" y="1927401"/>
                <a:ext cx="941600" cy="328033"/>
              </a:xfrm>
              <a:prstGeom prst="rect">
                <a:avLst/>
              </a:prstGeom>
              <a:noFill/>
            </p:spPr>
            <p:txBody>
              <a:bodyPr wrap="none" rtlCol="0">
                <a:spAutoFit/>
              </a:bodyPr>
              <a:lstStyle/>
              <a:p>
                <a:r>
                  <a:rPr lang="en-US" sz="1200" b="1" dirty="0" smtClean="0"/>
                  <a:t>$45,959</a:t>
                </a:r>
                <a:endParaRPr lang="en-US" sz="1200" b="1" dirty="0"/>
              </a:p>
            </p:txBody>
          </p:sp>
          <p:sp>
            <p:nvSpPr>
              <p:cNvPr id="20" name="TextBox 19"/>
              <p:cNvSpPr txBox="1"/>
              <p:nvPr/>
            </p:nvSpPr>
            <p:spPr>
              <a:xfrm>
                <a:off x="6311378" y="1383148"/>
                <a:ext cx="941600" cy="328033"/>
              </a:xfrm>
              <a:prstGeom prst="rect">
                <a:avLst/>
              </a:prstGeom>
              <a:noFill/>
            </p:spPr>
            <p:txBody>
              <a:bodyPr wrap="none" rtlCol="0">
                <a:spAutoFit/>
              </a:bodyPr>
              <a:lstStyle/>
              <a:p>
                <a:r>
                  <a:rPr lang="en-US" sz="1200" b="1" dirty="0" smtClean="0"/>
                  <a:t>$95,229</a:t>
                </a:r>
                <a:endParaRPr lang="en-US" sz="1200" b="1" dirty="0"/>
              </a:p>
            </p:txBody>
          </p:sp>
          <p:sp>
            <p:nvSpPr>
              <p:cNvPr id="21" name="TextBox 20"/>
              <p:cNvSpPr txBox="1"/>
              <p:nvPr/>
            </p:nvSpPr>
            <p:spPr>
              <a:xfrm>
                <a:off x="7608713" y="113587"/>
                <a:ext cx="1047860" cy="328033"/>
              </a:xfrm>
              <a:prstGeom prst="rect">
                <a:avLst/>
              </a:prstGeom>
              <a:noFill/>
            </p:spPr>
            <p:txBody>
              <a:bodyPr wrap="none" rtlCol="0">
                <a:spAutoFit/>
              </a:bodyPr>
              <a:lstStyle/>
              <a:p>
                <a:r>
                  <a:rPr lang="en-US" sz="1200" b="1" dirty="0" smtClean="0"/>
                  <a:t>$221,186</a:t>
                </a:r>
                <a:endParaRPr lang="en-US" sz="1200" b="1" dirty="0"/>
              </a:p>
            </p:txBody>
          </p:sp>
        </p:grpSp>
      </p:grpSp>
      <p:cxnSp>
        <p:nvCxnSpPr>
          <p:cNvPr id="24" name="Straight Connector 23"/>
          <p:cNvCxnSpPr/>
          <p:nvPr/>
        </p:nvCxnSpPr>
        <p:spPr>
          <a:xfrm>
            <a:off x="139375" y="1828800"/>
            <a:ext cx="88522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220200" y="7501"/>
            <a:ext cx="6019800" cy="8679299"/>
          </a:xfrm>
          <a:prstGeom prst="rect">
            <a:avLst/>
          </a:prstGeom>
          <a:noFill/>
        </p:spPr>
        <p:txBody>
          <a:bodyPr wrap="square" rtlCol="0">
            <a:spAutoFit/>
          </a:bodyPr>
          <a:lstStyle/>
          <a:p>
            <a:r>
              <a:rPr lang="en-US" dirty="0" smtClean="0"/>
              <a:t>Now that I have addressed the projected increase in the aging population, let’s take a look at what it means for the average American approaching the age of 65. </a:t>
            </a:r>
          </a:p>
          <a:p>
            <a:endParaRPr lang="en-US" dirty="0"/>
          </a:p>
          <a:p>
            <a:r>
              <a:rPr lang="en-US" dirty="0" smtClean="0"/>
              <a:t>We might think that the growing aging population means greater retirement rates, but that may not be true.</a:t>
            </a:r>
          </a:p>
          <a:p>
            <a:endParaRPr lang="en-US" dirty="0"/>
          </a:p>
          <a:p>
            <a:r>
              <a:rPr lang="en-US" dirty="0" smtClean="0"/>
              <a:t>Edward </a:t>
            </a:r>
            <a:r>
              <a:rPr lang="en-US" dirty="0" err="1" smtClean="0"/>
              <a:t>Siedle</a:t>
            </a:r>
            <a:r>
              <a:rPr lang="en-US" dirty="0" smtClean="0"/>
              <a:t> of Forbes says that the United States is “on the precipice of the greatest retirement crisis in the history of the world.”</a:t>
            </a:r>
          </a:p>
          <a:p>
            <a:endParaRPr lang="en-US" dirty="0"/>
          </a:p>
          <a:p>
            <a:r>
              <a:rPr lang="en-US" dirty="0" smtClean="0"/>
              <a:t>The New School for Social Research estimates that 75 percent of Americans nearing retirement in 2010 had less than $30,000 in their retirement accounts.</a:t>
            </a:r>
          </a:p>
          <a:p>
            <a:endParaRPr lang="en-US" dirty="0"/>
          </a:p>
          <a:p>
            <a:r>
              <a:rPr lang="en-US" dirty="0" smtClean="0"/>
              <a:t>Forbes independent experts would agree, estimating that the average 65 year old has $25,000 in retirement savings.</a:t>
            </a:r>
          </a:p>
          <a:p>
            <a:endParaRPr lang="en-US" dirty="0"/>
          </a:p>
          <a:p>
            <a:r>
              <a:rPr lang="en-US" dirty="0" smtClean="0"/>
              <a:t>The retirement planning industry estimates that the average 65 year old has $100,000 in retirement savings.</a:t>
            </a:r>
          </a:p>
          <a:p>
            <a:endParaRPr lang="en-US" dirty="0"/>
          </a:p>
          <a:p>
            <a:r>
              <a:rPr lang="en-US" dirty="0" smtClean="0"/>
              <a:t>Either way, neither amount is enough to live on. $100,000 spread evenly over a 25-year retirement period would yield about $330 dollars a month. $25,000 in retirement assets would yield $38 dollars per month.</a:t>
            </a:r>
          </a:p>
          <a:p>
            <a:endParaRPr lang="en-US" dirty="0"/>
          </a:p>
          <a:p>
            <a:r>
              <a:rPr lang="en-US" dirty="0" smtClean="0"/>
              <a:t>Americans approaching retirement also have substantial debt.  In 2010, 80.2 percent of near-retirees held some amount of household debt. Household debt is combined housing and consumer debt. Of those with debt, the average amount of household debt for near-retirees was about $120,000. </a:t>
            </a:r>
            <a:endParaRPr lang="en-US" dirty="0"/>
          </a:p>
        </p:txBody>
      </p:sp>
    </p:spTree>
    <p:extLst>
      <p:ext uri="{BB962C8B-B14F-4D97-AF65-F5344CB8AC3E}">
        <p14:creationId xmlns:p14="http://schemas.microsoft.com/office/powerpoint/2010/main" val="5011782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13" name="Rectangle 12"/>
          <p:cNvSpPr/>
          <p:nvPr/>
        </p:nvSpPr>
        <p:spPr>
          <a:xfrm>
            <a:off x="3234005" y="5029200"/>
            <a:ext cx="5674971" cy="1143000"/>
          </a:xfrm>
          <a:prstGeom prst="rect">
            <a:avLst/>
          </a:prstGeom>
          <a:solidFill>
            <a:srgbClr val="FF2525">
              <a:alpha val="4392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200" y="685800"/>
            <a:ext cx="8991600" cy="1142273"/>
          </a:xfrm>
        </p:spPr>
        <p:txBody>
          <a:bodyPr>
            <a:noAutofit/>
          </a:bodyPr>
          <a:lstStyle/>
          <a:p>
            <a:pPr marL="0" indent="0">
              <a:buNone/>
            </a:pPr>
            <a:r>
              <a:rPr lang="en-US" sz="2400" b="1" dirty="0" smtClean="0"/>
              <a:t>Implications in the work-place</a:t>
            </a:r>
          </a:p>
          <a:p>
            <a:pPr lvl="1">
              <a:buFont typeface="Arial" panose="020B0604020202020204" pitchFamily="34" charset="0"/>
              <a:buChar char="•"/>
            </a:pPr>
            <a:r>
              <a:rPr lang="en-US" sz="1900" b="1" dirty="0" smtClean="0"/>
              <a:t>Delayed retirement </a:t>
            </a:r>
            <a:r>
              <a:rPr lang="en-US" sz="1900" dirty="0" smtClean="0"/>
              <a:t>-</a:t>
            </a:r>
            <a:r>
              <a:rPr lang="en-US" sz="1900" dirty="0"/>
              <a:t> t</a:t>
            </a:r>
            <a:r>
              <a:rPr lang="en-US" sz="1900" dirty="0" smtClean="0"/>
              <a:t>he aging population will stay in the workforce longer</a:t>
            </a:r>
          </a:p>
          <a:p>
            <a:pPr marL="457200" lvl="1" indent="0">
              <a:buNone/>
            </a:pPr>
            <a:endParaRPr lang="en-US" sz="1200" dirty="0" smtClean="0"/>
          </a:p>
        </p:txBody>
      </p:sp>
      <p:sp>
        <p:nvSpPr>
          <p:cNvPr id="141" name="TextBox 140"/>
          <p:cNvSpPr txBox="1"/>
          <p:nvPr/>
        </p:nvSpPr>
        <p:spPr>
          <a:xfrm>
            <a:off x="-2895600" y="1828800"/>
            <a:ext cx="2582334" cy="5101397"/>
          </a:xfrm>
          <a:prstGeom prst="rect">
            <a:avLst/>
          </a:prstGeom>
          <a:noFill/>
        </p:spPr>
        <p:txBody>
          <a:bodyPr wrap="square" rtlCol="0">
            <a:spAutoFit/>
          </a:bodyPr>
          <a:lstStyle/>
          <a:p>
            <a:r>
              <a:rPr lang="en-US" sz="1500" u="sng" dirty="0" smtClean="0"/>
              <a:t>Highlights:</a:t>
            </a:r>
          </a:p>
          <a:p>
            <a:endParaRPr lang="en-US" sz="1050" u="sng" dirty="0" smtClean="0"/>
          </a:p>
          <a:p>
            <a:pPr marL="285750" indent="-285750">
              <a:buFont typeface="Arial" panose="020B0604020202020204" pitchFamily="34" charset="0"/>
              <a:buChar char="•"/>
            </a:pPr>
            <a:r>
              <a:rPr lang="en-US" sz="1500" b="1" dirty="0" smtClean="0"/>
              <a:t>In 1934, the retirement age of 65 was introduced</a:t>
            </a:r>
            <a:r>
              <a:rPr lang="en-US" sz="1500" dirty="0" smtClean="0"/>
              <a:t>, generating a marked decline in numbers of individuals over 65 in the workforce</a:t>
            </a:r>
          </a:p>
          <a:p>
            <a:endParaRPr lang="en-US" sz="1000" dirty="0" smtClean="0"/>
          </a:p>
          <a:p>
            <a:pPr marL="285750" indent="-285750">
              <a:buFont typeface="Arial" panose="020B0604020202020204" pitchFamily="34" charset="0"/>
              <a:buChar char="•"/>
            </a:pPr>
            <a:r>
              <a:rPr lang="en-US" sz="1500" dirty="0" smtClean="0"/>
              <a:t>The graph shows a turn from 1990 to 2000 and a steady climb from 2000 to 2050</a:t>
            </a:r>
          </a:p>
          <a:p>
            <a:endParaRPr lang="en-US" sz="1000" dirty="0" smtClean="0"/>
          </a:p>
          <a:p>
            <a:pPr marL="285750" indent="-285750">
              <a:buFont typeface="Arial" panose="020B0604020202020204" pitchFamily="34" charset="0"/>
              <a:buChar char="•"/>
            </a:pPr>
            <a:r>
              <a:rPr lang="en-US" sz="1500" b="1" dirty="0" smtClean="0"/>
              <a:t>2050</a:t>
            </a:r>
            <a:r>
              <a:rPr lang="en-US" sz="1500" b="1" dirty="0"/>
              <a:t>:</a:t>
            </a:r>
            <a:r>
              <a:rPr lang="en-US" sz="1500" b="1" dirty="0" smtClean="0"/>
              <a:t> 35.95 percent of the population over 65 will remain in the workforce</a:t>
            </a:r>
          </a:p>
          <a:p>
            <a:endParaRPr lang="en-US" sz="1500" b="1" dirty="0" smtClean="0"/>
          </a:p>
          <a:p>
            <a:endParaRPr lang="en-US" sz="1500" b="1" dirty="0" smtClean="0"/>
          </a:p>
          <a:p>
            <a:endParaRPr lang="en-US" sz="1400" dirty="0" smtClean="0"/>
          </a:p>
          <a:p>
            <a:r>
              <a:rPr lang="en-US" sz="900" dirty="0" smtClean="0"/>
              <a:t>Projections for 2030 and 2050 are based on the percent increase from 1990 to 2012 and a projected value for 2022</a:t>
            </a:r>
          </a:p>
          <a:p>
            <a:pPr marL="285750" indent="-285750">
              <a:buFont typeface="Arial" panose="020B0604020202020204" pitchFamily="34" charset="0"/>
              <a:buChar char="•"/>
            </a:pPr>
            <a:endParaRPr lang="en-US" sz="1400" dirty="0"/>
          </a:p>
        </p:txBody>
      </p:sp>
      <p:sp>
        <p:nvSpPr>
          <p:cNvPr id="25" name="TextBox 24"/>
          <p:cNvSpPr txBox="1"/>
          <p:nvPr/>
        </p:nvSpPr>
        <p:spPr>
          <a:xfrm>
            <a:off x="0" y="2238421"/>
            <a:ext cx="285656" cy="261610"/>
          </a:xfrm>
          <a:prstGeom prst="rect">
            <a:avLst/>
          </a:prstGeom>
          <a:noFill/>
        </p:spPr>
        <p:txBody>
          <a:bodyPr wrap="none" rtlCol="0">
            <a:spAutoFit/>
          </a:bodyPr>
          <a:lstStyle/>
          <a:p>
            <a:r>
              <a:rPr lang="en-US" sz="1100" dirty="0" smtClean="0"/>
              <a:t>%</a:t>
            </a:r>
            <a:endParaRPr lang="en-US" sz="1100" dirty="0"/>
          </a:p>
        </p:txBody>
      </p:sp>
      <p:grpSp>
        <p:nvGrpSpPr>
          <p:cNvPr id="11" name="Group 10"/>
          <p:cNvGrpSpPr/>
          <p:nvPr/>
        </p:nvGrpSpPr>
        <p:grpSpPr>
          <a:xfrm>
            <a:off x="0" y="1627971"/>
            <a:ext cx="6400801" cy="3250049"/>
            <a:chOff x="0" y="1905000"/>
            <a:chExt cx="6400801" cy="350520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93" y="2491672"/>
              <a:ext cx="6271244" cy="2819400"/>
            </a:xfrm>
            <a:prstGeom prst="rect">
              <a:avLst/>
            </a:prstGeom>
          </p:spPr>
        </p:pic>
        <p:sp>
          <p:nvSpPr>
            <p:cNvPr id="21" name="TextBox 20"/>
            <p:cNvSpPr txBox="1"/>
            <p:nvPr/>
          </p:nvSpPr>
          <p:spPr>
            <a:xfrm>
              <a:off x="0" y="1905000"/>
              <a:ext cx="4275851" cy="331940"/>
            </a:xfrm>
            <a:prstGeom prst="rect">
              <a:avLst/>
            </a:prstGeom>
            <a:noFill/>
          </p:spPr>
          <p:txBody>
            <a:bodyPr wrap="none" rtlCol="0">
              <a:spAutoFit/>
            </a:bodyPr>
            <a:lstStyle/>
            <a:p>
              <a:r>
                <a:rPr lang="en-US" sz="1400" b="1" u="sng" dirty="0" smtClean="0"/>
                <a:t>Projected Percent Population over 65 still in workforce </a:t>
              </a:r>
              <a:endParaRPr lang="en-US" sz="1400" b="1" u="sng" dirty="0"/>
            </a:p>
          </p:txBody>
        </p:sp>
        <p:sp>
          <p:nvSpPr>
            <p:cNvPr id="22" name="Rectangle 21"/>
            <p:cNvSpPr/>
            <p:nvPr/>
          </p:nvSpPr>
          <p:spPr>
            <a:xfrm>
              <a:off x="1" y="1905000"/>
              <a:ext cx="6400800" cy="3505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71801" y="2209800"/>
              <a:ext cx="5891409" cy="2895228"/>
              <a:chOff x="271801" y="2209800"/>
              <a:chExt cx="5891409" cy="2895228"/>
            </a:xfrm>
          </p:grpSpPr>
          <p:cxnSp>
            <p:nvCxnSpPr>
              <p:cNvPr id="89" name="Straight Connector 88"/>
              <p:cNvCxnSpPr/>
              <p:nvPr/>
            </p:nvCxnSpPr>
            <p:spPr>
              <a:xfrm>
                <a:off x="304800" y="2509294"/>
                <a:ext cx="58584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2244534" y="2209800"/>
                <a:ext cx="473206" cy="261610"/>
              </a:xfrm>
              <a:prstGeom prst="rect">
                <a:avLst/>
              </a:prstGeom>
              <a:noFill/>
            </p:spPr>
            <p:txBody>
              <a:bodyPr wrap="none" rtlCol="0">
                <a:spAutoFit/>
              </a:bodyPr>
              <a:lstStyle/>
              <a:p>
                <a:r>
                  <a:rPr lang="en-US" sz="1100" b="1" dirty="0" smtClean="0"/>
                  <a:t>2000</a:t>
                </a:r>
                <a:endParaRPr lang="en-US" sz="1100" b="1" dirty="0"/>
              </a:p>
            </p:txBody>
          </p:sp>
          <p:grpSp>
            <p:nvGrpSpPr>
              <p:cNvPr id="6" name="Group 5"/>
              <p:cNvGrpSpPr/>
              <p:nvPr/>
            </p:nvGrpSpPr>
            <p:grpSpPr>
              <a:xfrm>
                <a:off x="271801" y="2209800"/>
                <a:ext cx="5891409" cy="2895228"/>
                <a:chOff x="3116197" y="2813637"/>
                <a:chExt cx="5891409" cy="2895228"/>
              </a:xfrm>
            </p:grpSpPr>
            <p:sp>
              <p:nvSpPr>
                <p:cNvPr id="95" name="TextBox 94"/>
                <p:cNvSpPr txBox="1"/>
                <p:nvPr/>
              </p:nvSpPr>
              <p:spPr>
                <a:xfrm>
                  <a:off x="6308594" y="2813637"/>
                  <a:ext cx="473206" cy="261610"/>
                </a:xfrm>
                <a:prstGeom prst="rect">
                  <a:avLst/>
                </a:prstGeom>
                <a:noFill/>
              </p:spPr>
              <p:txBody>
                <a:bodyPr wrap="none" rtlCol="0">
                  <a:spAutoFit/>
                </a:bodyPr>
                <a:lstStyle/>
                <a:p>
                  <a:r>
                    <a:rPr lang="en-US" sz="1100" b="1" dirty="0" smtClean="0"/>
                    <a:t>1990</a:t>
                  </a:r>
                  <a:endParaRPr lang="en-US" sz="1100" b="1" dirty="0"/>
                </a:p>
              </p:txBody>
            </p:sp>
            <p:sp>
              <p:nvSpPr>
                <p:cNvPr id="100" name="TextBox 99"/>
                <p:cNvSpPr txBox="1"/>
                <p:nvPr/>
              </p:nvSpPr>
              <p:spPr>
                <a:xfrm>
                  <a:off x="8061194" y="2833899"/>
                  <a:ext cx="473206" cy="261610"/>
                </a:xfrm>
                <a:prstGeom prst="rect">
                  <a:avLst/>
                </a:prstGeom>
                <a:noFill/>
              </p:spPr>
              <p:txBody>
                <a:bodyPr wrap="none" rtlCol="0">
                  <a:spAutoFit/>
                </a:bodyPr>
                <a:lstStyle/>
                <a:p>
                  <a:r>
                    <a:rPr lang="en-US" sz="1100" b="1" dirty="0" smtClean="0"/>
                    <a:t>2030</a:t>
                  </a:r>
                  <a:endParaRPr lang="en-US" sz="1100" b="1" dirty="0"/>
                </a:p>
              </p:txBody>
            </p:sp>
            <p:sp>
              <p:nvSpPr>
                <p:cNvPr id="103" name="TextBox 102"/>
                <p:cNvSpPr txBox="1"/>
                <p:nvPr/>
              </p:nvSpPr>
              <p:spPr>
                <a:xfrm>
                  <a:off x="8534400" y="2833899"/>
                  <a:ext cx="473206" cy="261610"/>
                </a:xfrm>
                <a:prstGeom prst="rect">
                  <a:avLst/>
                </a:prstGeom>
                <a:noFill/>
              </p:spPr>
              <p:txBody>
                <a:bodyPr wrap="none" rtlCol="0">
                  <a:spAutoFit/>
                </a:bodyPr>
                <a:lstStyle/>
                <a:p>
                  <a:r>
                    <a:rPr lang="en-US" sz="1100" b="1" dirty="0" smtClean="0"/>
                    <a:t>2050</a:t>
                  </a:r>
                  <a:endParaRPr lang="en-US" sz="1100" b="1" dirty="0"/>
                </a:p>
              </p:txBody>
            </p:sp>
            <p:sp>
              <p:nvSpPr>
                <p:cNvPr id="104" name="TextBox 103"/>
                <p:cNvSpPr txBox="1"/>
                <p:nvPr/>
              </p:nvSpPr>
              <p:spPr>
                <a:xfrm>
                  <a:off x="3116197" y="2833486"/>
                  <a:ext cx="473206" cy="261610"/>
                </a:xfrm>
                <a:prstGeom prst="rect">
                  <a:avLst/>
                </a:prstGeom>
                <a:noFill/>
              </p:spPr>
              <p:txBody>
                <a:bodyPr wrap="none" rtlCol="0">
                  <a:spAutoFit/>
                </a:bodyPr>
                <a:lstStyle/>
                <a:p>
                  <a:r>
                    <a:rPr lang="en-US" sz="1100" b="1" dirty="0" smtClean="0"/>
                    <a:t>1950</a:t>
                  </a:r>
                  <a:endParaRPr lang="en-US" sz="1100" b="1" dirty="0"/>
                </a:p>
              </p:txBody>
            </p:sp>
            <p:cxnSp>
              <p:nvCxnSpPr>
                <p:cNvPr id="16" name="Straight Connector 15"/>
                <p:cNvCxnSpPr/>
                <p:nvPr/>
              </p:nvCxnSpPr>
              <p:spPr>
                <a:xfrm flipV="1">
                  <a:off x="3352799" y="3148545"/>
                  <a:ext cx="1" cy="2560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5334000" y="3147767"/>
                  <a:ext cx="1" cy="2560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6553200" y="3147767"/>
                  <a:ext cx="1" cy="2560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7238999" y="3148545"/>
                  <a:ext cx="1" cy="2560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8305799" y="3147767"/>
                  <a:ext cx="1" cy="2560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8762998" y="3133913"/>
                  <a:ext cx="1" cy="2560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52800" y="3044551"/>
                  <a:ext cx="0" cy="137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8305800" y="3060179"/>
                  <a:ext cx="0" cy="137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238999" y="3039678"/>
                  <a:ext cx="0" cy="137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559098" y="3035288"/>
                  <a:ext cx="0" cy="137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334001" y="3035288"/>
                  <a:ext cx="0" cy="137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8762999" y="3039678"/>
                  <a:ext cx="0" cy="137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3" name="Picture 2" descr="http://www.lib.utexas.edu/geo/pics/YAH.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049" r="10415" b="15181"/>
                <a:stretch/>
              </p:blipFill>
              <p:spPr bwMode="auto">
                <a:xfrm>
                  <a:off x="7393039" y="2861671"/>
                  <a:ext cx="149122" cy="182880"/>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p:cNvCxnSpPr/>
                <p:nvPr/>
              </p:nvCxnSpPr>
              <p:spPr>
                <a:xfrm flipV="1">
                  <a:off x="7467600" y="3148545"/>
                  <a:ext cx="0" cy="256032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6994394" y="2813637"/>
                  <a:ext cx="473206" cy="261610"/>
                </a:xfrm>
                <a:prstGeom prst="rect">
                  <a:avLst/>
                </a:prstGeom>
                <a:noFill/>
              </p:spPr>
              <p:txBody>
                <a:bodyPr wrap="none" rtlCol="0">
                  <a:spAutoFit/>
                </a:bodyPr>
                <a:lstStyle/>
                <a:p>
                  <a:r>
                    <a:rPr lang="en-US" sz="1100" b="1" dirty="0" smtClean="0"/>
                    <a:t>2010</a:t>
                  </a:r>
                  <a:endParaRPr lang="en-US" sz="1100" b="1" dirty="0"/>
                </a:p>
              </p:txBody>
            </p:sp>
          </p:grpSp>
        </p:grpSp>
      </p:grpSp>
      <p:sp>
        <p:nvSpPr>
          <p:cNvPr id="31" name="TextBox 30"/>
          <p:cNvSpPr txBox="1"/>
          <p:nvPr/>
        </p:nvSpPr>
        <p:spPr>
          <a:xfrm>
            <a:off x="8686800" y="0"/>
            <a:ext cx="444352" cy="400110"/>
          </a:xfrm>
          <a:prstGeom prst="rect">
            <a:avLst/>
          </a:prstGeom>
          <a:noFill/>
        </p:spPr>
        <p:txBody>
          <a:bodyPr wrap="none" rtlCol="0">
            <a:spAutoFit/>
          </a:bodyPr>
          <a:lstStyle/>
          <a:p>
            <a:r>
              <a:rPr lang="en-US" sz="2000" dirty="0" smtClean="0"/>
              <a:t>15</a:t>
            </a:r>
            <a:endParaRPr lang="en-US" sz="2000" dirty="0"/>
          </a:p>
        </p:txBody>
      </p:sp>
      <p:sp>
        <p:nvSpPr>
          <p:cNvPr id="7" name="TextBox 6"/>
          <p:cNvSpPr txBox="1"/>
          <p:nvPr/>
        </p:nvSpPr>
        <p:spPr>
          <a:xfrm>
            <a:off x="9296400" y="152400"/>
            <a:ext cx="3200400" cy="8710077"/>
          </a:xfrm>
          <a:prstGeom prst="rect">
            <a:avLst/>
          </a:prstGeom>
          <a:noFill/>
        </p:spPr>
        <p:txBody>
          <a:bodyPr wrap="square" rtlCol="0">
            <a:spAutoFit/>
          </a:bodyPr>
          <a:lstStyle/>
          <a:p>
            <a:r>
              <a:rPr lang="en-US" sz="1400" dirty="0" smtClean="0"/>
              <a:t>What does this mean?</a:t>
            </a:r>
          </a:p>
          <a:p>
            <a:endParaRPr lang="en-US" sz="1400" dirty="0" smtClean="0"/>
          </a:p>
          <a:p>
            <a:r>
              <a:rPr lang="en-US" sz="1400" dirty="0" smtClean="0"/>
              <a:t>Aging American are going to delay retirement.</a:t>
            </a:r>
          </a:p>
          <a:p>
            <a:endParaRPr lang="en-US" sz="1400" dirty="0"/>
          </a:p>
          <a:p>
            <a:r>
              <a:rPr lang="en-US" sz="1400" dirty="0" smtClean="0"/>
              <a:t>Today, we see about 19 percent of Americans over 65 staying in the workforce beyond their 65</a:t>
            </a:r>
            <a:r>
              <a:rPr lang="en-US" sz="1400" baseline="30000" dirty="0" smtClean="0"/>
              <a:t>th</a:t>
            </a:r>
            <a:r>
              <a:rPr lang="en-US" sz="1400" dirty="0" smtClean="0"/>
              <a:t> birthday.</a:t>
            </a:r>
          </a:p>
          <a:p>
            <a:endParaRPr lang="en-US" sz="1400" dirty="0"/>
          </a:p>
          <a:p>
            <a:r>
              <a:rPr lang="en-US" sz="1400" dirty="0" smtClean="0"/>
              <a:t>By 2050, it is projected that nearly 36 percent of Americans over 65 will stay in the workforce beyond their 65</a:t>
            </a:r>
            <a:r>
              <a:rPr lang="en-US" sz="1400" baseline="30000" dirty="0" smtClean="0"/>
              <a:t>th</a:t>
            </a:r>
            <a:r>
              <a:rPr lang="en-US" sz="1400" dirty="0" smtClean="0"/>
              <a:t> birthday. </a:t>
            </a:r>
          </a:p>
          <a:p>
            <a:endParaRPr lang="en-US" sz="1400" dirty="0"/>
          </a:p>
          <a:p>
            <a:r>
              <a:rPr lang="en-US" sz="1400" dirty="0" smtClean="0"/>
              <a:t>This number mirrors a value we saw in the 1940s and 50s, when America was recovering from WWII and the Great-Depression and before the retirement age of 65 was introduced. </a:t>
            </a:r>
          </a:p>
          <a:p>
            <a:endParaRPr lang="en-US" sz="1400" dirty="0" smtClean="0"/>
          </a:p>
          <a:p>
            <a:r>
              <a:rPr lang="en-US" sz="1400" dirty="0" smtClean="0"/>
              <a:t>This graph shows projections for the percent of the U.S. population that will remain in the workforce beyond the age of 65. </a:t>
            </a:r>
          </a:p>
          <a:p>
            <a:endParaRPr lang="en-US" sz="1400" dirty="0"/>
          </a:p>
          <a:p>
            <a:r>
              <a:rPr lang="en-US" sz="1400" dirty="0" smtClean="0"/>
              <a:t>Delaying retirement will certainly benefit aging Americans who have little to no retirement assets, but it may also alter our workforce. </a:t>
            </a:r>
          </a:p>
          <a:p>
            <a:endParaRPr lang="en-US" sz="1400" dirty="0"/>
          </a:p>
          <a:p>
            <a:r>
              <a:rPr lang="en-US" sz="1400" dirty="0" smtClean="0"/>
              <a:t>As younger individuals enter the workforce and more than more older employees choose to stay, our workforces is going to become multigenerational. A multigenerational workforce with intergenerational outcomes means a change in workplace dynamics. Company leaders must prepare to meet these changes so that age diversity may benefit the workplace.</a:t>
            </a:r>
          </a:p>
          <a:p>
            <a:endParaRPr lang="en-US" sz="1400" dirty="0"/>
          </a:p>
        </p:txBody>
      </p:sp>
      <p:sp>
        <p:nvSpPr>
          <p:cNvPr id="12" name="TextBox 11"/>
          <p:cNvSpPr txBox="1"/>
          <p:nvPr/>
        </p:nvSpPr>
        <p:spPr>
          <a:xfrm>
            <a:off x="6477000" y="1600200"/>
            <a:ext cx="2590800" cy="3277820"/>
          </a:xfrm>
          <a:prstGeom prst="rect">
            <a:avLst/>
          </a:prstGeom>
          <a:solidFill>
            <a:srgbClr val="BAE18F"/>
          </a:solidFill>
        </p:spPr>
        <p:txBody>
          <a:bodyPr wrap="square" rtlCol="0">
            <a:spAutoFit/>
          </a:bodyPr>
          <a:lstStyle/>
          <a:p>
            <a:pPr marL="0" lvl="1"/>
            <a:r>
              <a:rPr lang="en-US" sz="1600" b="1" dirty="0" smtClean="0"/>
              <a:t>Highlights</a:t>
            </a:r>
          </a:p>
          <a:p>
            <a:pPr marL="0" lvl="1"/>
            <a:endParaRPr lang="en-US" sz="500" u="sng" dirty="0" smtClean="0"/>
          </a:p>
          <a:p>
            <a:pPr marL="0" lvl="1"/>
            <a:r>
              <a:rPr lang="en-US" sz="1600" u="sng" dirty="0" smtClean="0"/>
              <a:t>2014</a:t>
            </a:r>
            <a:r>
              <a:rPr lang="en-US" sz="1600" dirty="0" smtClean="0"/>
              <a:t>: About </a:t>
            </a:r>
            <a:r>
              <a:rPr lang="en-US" sz="1600" b="1" dirty="0" smtClean="0"/>
              <a:t>19 percent </a:t>
            </a:r>
            <a:r>
              <a:rPr lang="en-US" sz="1600" dirty="0" smtClean="0"/>
              <a:t>of the population over 65 is still in the workforce</a:t>
            </a:r>
          </a:p>
          <a:p>
            <a:pPr marL="0" lvl="1"/>
            <a:endParaRPr lang="en-US" sz="500" dirty="0" smtClean="0"/>
          </a:p>
          <a:p>
            <a:pPr marL="0" lvl="1"/>
            <a:r>
              <a:rPr lang="en-US" sz="1600" u="sng" dirty="0" smtClean="0"/>
              <a:t>2030:</a:t>
            </a:r>
            <a:r>
              <a:rPr lang="en-US" sz="1600" dirty="0" smtClean="0"/>
              <a:t> projected </a:t>
            </a:r>
            <a:r>
              <a:rPr lang="en-US" sz="1600" b="1" dirty="0" smtClean="0"/>
              <a:t>26.7 percent</a:t>
            </a:r>
            <a:r>
              <a:rPr lang="en-US" sz="1600" dirty="0" smtClean="0"/>
              <a:t> of the population over 65 will stay in the workforce</a:t>
            </a:r>
          </a:p>
          <a:p>
            <a:pPr marL="0" lvl="1"/>
            <a:endParaRPr lang="en-US" sz="500" u="sng" dirty="0" smtClean="0"/>
          </a:p>
          <a:p>
            <a:pPr marL="0" lvl="1"/>
            <a:r>
              <a:rPr lang="en-US" sz="1600" u="sng" dirty="0" smtClean="0"/>
              <a:t>2050</a:t>
            </a:r>
            <a:r>
              <a:rPr lang="en-US" sz="1600" dirty="0" smtClean="0"/>
              <a:t>: projected </a:t>
            </a:r>
            <a:r>
              <a:rPr lang="en-US" sz="1600" b="1" dirty="0" smtClean="0"/>
              <a:t>35.95 percent </a:t>
            </a:r>
            <a:r>
              <a:rPr lang="en-US" sz="1600" dirty="0" smtClean="0"/>
              <a:t>of the population over 65 will stay in the workforce</a:t>
            </a:r>
          </a:p>
        </p:txBody>
      </p:sp>
      <p:sp>
        <p:nvSpPr>
          <p:cNvPr id="39" name="Content Placeholder 2"/>
          <p:cNvSpPr txBox="1">
            <a:spLocks/>
          </p:cNvSpPr>
          <p:nvPr/>
        </p:nvSpPr>
        <p:spPr>
          <a:xfrm>
            <a:off x="69776" y="4953000"/>
            <a:ext cx="8839200" cy="316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t>What does this mean?</a:t>
            </a:r>
          </a:p>
          <a:p>
            <a:r>
              <a:rPr lang="en-US" sz="1700" b="1" dirty="0" smtClean="0"/>
              <a:t>Multigenerational workforce</a:t>
            </a:r>
          </a:p>
          <a:p>
            <a:r>
              <a:rPr lang="en-US" sz="1700" b="1" dirty="0" smtClean="0"/>
              <a:t>Intergenerational outcomes </a:t>
            </a:r>
            <a:endParaRPr lang="en-US" sz="1700" dirty="0" smtClean="0"/>
          </a:p>
          <a:p>
            <a:pPr lvl="3">
              <a:buFont typeface="Courier New" panose="02070309020205020404" pitchFamily="49" charset="0"/>
              <a:buChar char="o"/>
            </a:pPr>
            <a:endParaRPr lang="en-US" b="1" dirty="0"/>
          </a:p>
        </p:txBody>
      </p:sp>
      <p:sp>
        <p:nvSpPr>
          <p:cNvPr id="40" name="TextBox 39"/>
          <p:cNvSpPr txBox="1"/>
          <p:nvPr/>
        </p:nvSpPr>
        <p:spPr>
          <a:xfrm>
            <a:off x="5438605" y="5340684"/>
            <a:ext cx="1952795" cy="584775"/>
          </a:xfrm>
          <a:prstGeom prst="rect">
            <a:avLst/>
          </a:prstGeom>
          <a:noFill/>
        </p:spPr>
        <p:txBody>
          <a:bodyPr wrap="square" rtlCol="0">
            <a:spAutoFit/>
          </a:bodyPr>
          <a:lstStyle/>
          <a:p>
            <a:pPr marL="0" lvl="3"/>
            <a:r>
              <a:rPr lang="en-US" sz="1600" b="1" dirty="0"/>
              <a:t>Older employees staying in </a:t>
            </a:r>
            <a:r>
              <a:rPr lang="en-US" sz="1600" b="1" dirty="0" smtClean="0"/>
              <a:t>workforce</a:t>
            </a:r>
            <a:endParaRPr lang="en-US" b="1" dirty="0"/>
          </a:p>
        </p:txBody>
      </p:sp>
      <p:sp>
        <p:nvSpPr>
          <p:cNvPr id="41" name="TextBox 40"/>
          <p:cNvSpPr txBox="1"/>
          <p:nvPr/>
        </p:nvSpPr>
        <p:spPr>
          <a:xfrm>
            <a:off x="3330337" y="5334000"/>
            <a:ext cx="2131067" cy="584775"/>
          </a:xfrm>
          <a:prstGeom prst="rect">
            <a:avLst/>
          </a:prstGeom>
          <a:noFill/>
        </p:spPr>
        <p:txBody>
          <a:bodyPr wrap="square" rtlCol="0">
            <a:spAutoFit/>
          </a:bodyPr>
          <a:lstStyle/>
          <a:p>
            <a:r>
              <a:rPr lang="en-US" sz="1600" b="1" dirty="0" smtClean="0"/>
              <a:t>Younger individuals entering workforce </a:t>
            </a:r>
            <a:endParaRPr lang="en-US" sz="1600" b="1" dirty="0"/>
          </a:p>
        </p:txBody>
      </p:sp>
      <p:sp>
        <p:nvSpPr>
          <p:cNvPr id="42" name="TextBox 41"/>
          <p:cNvSpPr txBox="1"/>
          <p:nvPr/>
        </p:nvSpPr>
        <p:spPr>
          <a:xfrm>
            <a:off x="5024543" y="5181600"/>
            <a:ext cx="461857" cy="743859"/>
          </a:xfrm>
          <a:prstGeom prst="rect">
            <a:avLst/>
          </a:prstGeom>
          <a:noFill/>
        </p:spPr>
        <p:txBody>
          <a:bodyPr wrap="none" rtlCol="0">
            <a:spAutoFit/>
          </a:bodyPr>
          <a:lstStyle/>
          <a:p>
            <a:r>
              <a:rPr lang="en-US" sz="4800" b="1" dirty="0" smtClean="0"/>
              <a:t>+</a:t>
            </a:r>
            <a:endParaRPr lang="en-US" sz="4800" b="1" dirty="0"/>
          </a:p>
        </p:txBody>
      </p:sp>
      <p:sp>
        <p:nvSpPr>
          <p:cNvPr id="43" name="TextBox 42"/>
          <p:cNvSpPr txBox="1"/>
          <p:nvPr/>
        </p:nvSpPr>
        <p:spPr>
          <a:xfrm>
            <a:off x="7234343" y="5181600"/>
            <a:ext cx="461857" cy="743859"/>
          </a:xfrm>
          <a:prstGeom prst="rect">
            <a:avLst/>
          </a:prstGeom>
          <a:noFill/>
        </p:spPr>
        <p:txBody>
          <a:bodyPr wrap="none" rtlCol="0">
            <a:spAutoFit/>
          </a:bodyPr>
          <a:lstStyle/>
          <a:p>
            <a:r>
              <a:rPr lang="en-US" sz="4800" b="1" dirty="0"/>
              <a:t>=</a:t>
            </a:r>
          </a:p>
        </p:txBody>
      </p:sp>
      <p:sp>
        <p:nvSpPr>
          <p:cNvPr id="44" name="TextBox 43"/>
          <p:cNvSpPr txBox="1"/>
          <p:nvPr/>
        </p:nvSpPr>
        <p:spPr>
          <a:xfrm>
            <a:off x="7724539" y="5181600"/>
            <a:ext cx="1495661" cy="923330"/>
          </a:xfrm>
          <a:prstGeom prst="rect">
            <a:avLst/>
          </a:prstGeom>
          <a:noFill/>
        </p:spPr>
        <p:txBody>
          <a:bodyPr wrap="square" rtlCol="0">
            <a:spAutoFit/>
          </a:bodyPr>
          <a:lstStyle/>
          <a:p>
            <a:r>
              <a:rPr lang="en-US" b="1" dirty="0" smtClean="0"/>
              <a:t>Change in workplace dynamics</a:t>
            </a:r>
            <a:endParaRPr lang="en-US" b="1" dirty="0"/>
          </a:p>
        </p:txBody>
      </p:sp>
    </p:spTree>
    <p:extLst>
      <p:ext uri="{BB962C8B-B14F-4D97-AF65-F5344CB8AC3E}">
        <p14:creationId xmlns:p14="http://schemas.microsoft.com/office/powerpoint/2010/main" val="40296805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407040314"/>
              </p:ext>
            </p:extLst>
          </p:nvPr>
        </p:nvGraphicFramePr>
        <p:xfrm>
          <a:off x="0" y="2514600"/>
          <a:ext cx="9144000" cy="3288029"/>
        </p:xfrm>
        <a:graphic>
          <a:graphicData uri="http://schemas.openxmlformats.org/drawingml/2006/table">
            <a:tbl>
              <a:tblPr firstRow="1" bandRow="1">
                <a:tableStyleId>{5C22544A-7EE6-4342-B048-85BDC9FD1C3A}</a:tableStyleId>
              </a:tblPr>
              <a:tblGrid>
                <a:gridCol w="1936250"/>
                <a:gridCol w="1873750"/>
                <a:gridCol w="990600"/>
                <a:gridCol w="1752600"/>
                <a:gridCol w="609600"/>
                <a:gridCol w="1981200"/>
              </a:tblGrid>
              <a:tr h="761999">
                <a:tc>
                  <a:txBody>
                    <a:bodyPr/>
                    <a:lstStyle/>
                    <a:p>
                      <a:pPr algn="ctr"/>
                      <a:r>
                        <a:rPr lang="en-US" sz="2800" b="1" dirty="0" smtClean="0">
                          <a:solidFill>
                            <a:schemeClr val="bg1"/>
                          </a:solidFill>
                        </a:rPr>
                        <a:t>Diabetes</a:t>
                      </a:r>
                      <a:endParaRPr lang="en-US" sz="28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l"/>
                      <a:r>
                        <a:rPr lang="en-US" sz="1400" b="1" dirty="0" smtClean="0">
                          <a:solidFill>
                            <a:schemeClr val="tx1"/>
                          </a:solidFill>
                        </a:rPr>
                        <a:t>9.3 percent</a:t>
                      </a:r>
                      <a:r>
                        <a:rPr lang="en-US" sz="1400" b="1" baseline="0" dirty="0" smtClean="0">
                          <a:solidFill>
                            <a:schemeClr val="tx1"/>
                          </a:solidFill>
                        </a:rPr>
                        <a:t> </a:t>
                      </a:r>
                      <a:r>
                        <a:rPr lang="en-US" sz="1400" b="0" baseline="0" dirty="0" smtClean="0">
                          <a:solidFill>
                            <a:schemeClr val="tx1"/>
                          </a:solidFill>
                        </a:rPr>
                        <a:t>of the U.S. population has diabetes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D5EF"/>
                    </a:solidFill>
                  </a:tcPr>
                </a:tc>
                <a:tc>
                  <a:txBody>
                    <a:bodyPr/>
                    <a:lstStyle/>
                    <a:p>
                      <a:pPr algn="l"/>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D5EF"/>
                    </a:solidFill>
                  </a:tcPr>
                </a:tc>
                <a:tc>
                  <a:txBody>
                    <a:bodyPr/>
                    <a:lstStyle/>
                    <a:p>
                      <a:pPr algn="l"/>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D5EF"/>
                    </a:solidFill>
                  </a:tcPr>
                </a:tc>
                <a:tc>
                  <a:txBody>
                    <a:bodyPr/>
                    <a:lstStyle/>
                    <a:p>
                      <a:pPr algn="l"/>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D5E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Between </a:t>
                      </a:r>
                      <a:r>
                        <a:rPr lang="en-US" sz="1400" b="1" dirty="0" smtClean="0">
                          <a:solidFill>
                            <a:schemeClr val="tx1"/>
                          </a:solidFill>
                        </a:rPr>
                        <a:t>21 and</a:t>
                      </a:r>
                      <a:r>
                        <a:rPr lang="en-US" sz="1400" b="1" baseline="0" dirty="0" smtClean="0">
                          <a:solidFill>
                            <a:schemeClr val="tx1"/>
                          </a:solidFill>
                        </a:rPr>
                        <a:t> </a:t>
                      </a:r>
                      <a:r>
                        <a:rPr lang="en-US" sz="1400" b="1" dirty="0" smtClean="0">
                          <a:solidFill>
                            <a:schemeClr val="tx1"/>
                          </a:solidFill>
                        </a:rPr>
                        <a:t> 33 percent </a:t>
                      </a:r>
                      <a:r>
                        <a:rPr lang="en-US" sz="1400" b="0" dirty="0" smtClean="0">
                          <a:solidFill>
                            <a:schemeClr val="tx1"/>
                          </a:solidFill>
                        </a:rPr>
                        <a:t>of the U.S. population will</a:t>
                      </a:r>
                      <a:r>
                        <a:rPr lang="en-US" sz="1400" b="0" baseline="0" dirty="0" smtClean="0">
                          <a:solidFill>
                            <a:schemeClr val="tx1"/>
                          </a:solidFill>
                        </a:rPr>
                        <a:t> have </a:t>
                      </a:r>
                      <a:r>
                        <a:rPr lang="en-US" sz="1400" b="0" dirty="0" smtClean="0">
                          <a:solidFill>
                            <a:schemeClr val="tx1"/>
                          </a:solidFill>
                        </a:rPr>
                        <a:t>diabetes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D5EF"/>
                    </a:solidFill>
                  </a:tcPr>
                </a:tc>
              </a:tr>
              <a:tr h="781050">
                <a:tc>
                  <a:txBody>
                    <a:bodyPr/>
                    <a:lstStyle/>
                    <a:p>
                      <a:pPr algn="ctr"/>
                      <a:r>
                        <a:rPr lang="en-US" sz="2000" b="1" dirty="0" smtClean="0">
                          <a:solidFill>
                            <a:schemeClr val="bg1"/>
                          </a:solidFill>
                        </a:rPr>
                        <a:t>Cardiovascular</a:t>
                      </a:r>
                      <a:r>
                        <a:rPr lang="en-US" sz="2000" b="1" baseline="0" dirty="0" smtClean="0">
                          <a:solidFill>
                            <a:schemeClr val="bg1"/>
                          </a:solidFill>
                        </a:rPr>
                        <a:t> Disease (</a:t>
                      </a:r>
                      <a:r>
                        <a:rPr lang="en-US" sz="2000" b="1" dirty="0" smtClean="0">
                          <a:solidFill>
                            <a:schemeClr val="bg1"/>
                          </a:solidFill>
                        </a:rPr>
                        <a:t>CVD)</a:t>
                      </a:r>
                      <a:endParaRPr lang="en-US" sz="20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2F2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37</a:t>
                      </a:r>
                      <a:r>
                        <a:rPr lang="en-US" sz="1400" b="1" baseline="0" dirty="0" smtClean="0"/>
                        <a:t> percent </a:t>
                      </a:r>
                      <a:r>
                        <a:rPr lang="en-US" sz="1400" baseline="0" dirty="0" smtClean="0"/>
                        <a:t>of Americans have at least one type of CVD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797"/>
                    </a:solidFill>
                  </a:tcPr>
                </a:tc>
                <a:tc>
                  <a:txBody>
                    <a:bodyPr/>
                    <a:lstStyle/>
                    <a:p>
                      <a:pPr algn="l"/>
                      <a:endParaRPr lang="en-US" sz="14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797"/>
                    </a:solidFill>
                  </a:tcPr>
                </a:tc>
                <a:tc>
                  <a:txBody>
                    <a:bodyPr/>
                    <a:lstStyle/>
                    <a:p>
                      <a:pPr algn="l"/>
                      <a:r>
                        <a:rPr lang="en-US" sz="1400" b="1" baseline="0" dirty="0" smtClean="0">
                          <a:solidFill>
                            <a:schemeClr val="tx1"/>
                          </a:solidFill>
                        </a:rPr>
                        <a:t>Between </a:t>
                      </a:r>
                      <a:r>
                        <a:rPr lang="en-US" sz="1400" b="1" dirty="0" smtClean="0">
                          <a:solidFill>
                            <a:schemeClr val="tx1"/>
                          </a:solidFill>
                        </a:rPr>
                        <a:t>40.5 and 44 percent </a:t>
                      </a:r>
                      <a:r>
                        <a:rPr lang="en-US" sz="1400" b="0" dirty="0" smtClean="0">
                          <a:solidFill>
                            <a:schemeClr val="tx1"/>
                          </a:solidFill>
                        </a:rPr>
                        <a:t>of Americans will have CVD*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797"/>
                    </a:solidFill>
                  </a:tcPr>
                </a:tc>
                <a:tc>
                  <a:txBody>
                    <a:bodyPr/>
                    <a:lstStyle/>
                    <a:p>
                      <a:pPr algn="l"/>
                      <a:endParaRPr lang="en-US" sz="14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797"/>
                    </a:solidFill>
                  </a:tcPr>
                </a:tc>
                <a:tc>
                  <a:txBody>
                    <a:bodyPr/>
                    <a:lstStyle/>
                    <a:p>
                      <a:pPr algn="l"/>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797"/>
                    </a:solidFill>
                  </a:tcPr>
                </a:tc>
              </a:tr>
              <a:tr h="781050">
                <a:tc>
                  <a:txBody>
                    <a:bodyPr/>
                    <a:lstStyle/>
                    <a:p>
                      <a:pPr algn="ctr"/>
                      <a:r>
                        <a:rPr lang="en-US" sz="2400" b="1" dirty="0" smtClean="0">
                          <a:solidFill>
                            <a:schemeClr val="bg1"/>
                          </a:solidFill>
                        </a:rPr>
                        <a:t>Alzheimer’s</a:t>
                      </a:r>
                      <a:endParaRPr lang="en-US" sz="24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101E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11</a:t>
                      </a:r>
                      <a:r>
                        <a:rPr lang="en-US" sz="1400" b="1" baseline="0" dirty="0" smtClean="0">
                          <a:solidFill>
                            <a:schemeClr val="tx1"/>
                          </a:solidFill>
                        </a:rPr>
                        <a:t> percent of </a:t>
                      </a:r>
                      <a:r>
                        <a:rPr lang="en-US" sz="1400" dirty="0" smtClean="0">
                          <a:solidFill>
                            <a:schemeClr val="tx1"/>
                          </a:solidFill>
                        </a:rPr>
                        <a:t>Americans</a:t>
                      </a:r>
                      <a:r>
                        <a:rPr lang="en-US" sz="1400" baseline="0" dirty="0" smtClean="0">
                          <a:solidFill>
                            <a:schemeClr val="tx1"/>
                          </a:solidFill>
                        </a:rPr>
                        <a:t> over 65 have Alzheimer’s </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8CFE"/>
                    </a:solidFill>
                  </a:tcPr>
                </a:tc>
                <a:tc>
                  <a:txBody>
                    <a:bodyPr/>
                    <a:lstStyle/>
                    <a:p>
                      <a:pPr algn="l"/>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8CFE"/>
                    </a:solidFill>
                  </a:tcPr>
                </a:tc>
                <a:tc>
                  <a:txBody>
                    <a:bodyPr/>
                    <a:lstStyle/>
                    <a:p>
                      <a:pPr algn="l"/>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8CFE"/>
                    </a:solidFill>
                  </a:tcPr>
                </a:tc>
                <a:tc>
                  <a:txBody>
                    <a:bodyPr/>
                    <a:lstStyle/>
                    <a:p>
                      <a:pPr algn="l"/>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8CF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16.5 percent </a:t>
                      </a:r>
                      <a:r>
                        <a:rPr lang="en-US" sz="1400" dirty="0" smtClean="0">
                          <a:solidFill>
                            <a:schemeClr val="tx1"/>
                          </a:solidFill>
                        </a:rPr>
                        <a:t>of Americans over 65</a:t>
                      </a:r>
                      <a:r>
                        <a:rPr lang="en-US" sz="1400" baseline="0" dirty="0" smtClean="0">
                          <a:solidFill>
                            <a:schemeClr val="tx1"/>
                          </a:solidFill>
                        </a:rPr>
                        <a:t> will have Alzheimer’s</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8CFE"/>
                    </a:solidFill>
                  </a:tcPr>
                </a:tc>
              </a:tr>
              <a:tr h="781050">
                <a:tc>
                  <a:txBody>
                    <a:bodyPr/>
                    <a:lstStyle/>
                    <a:p>
                      <a:pPr algn="ctr"/>
                      <a:r>
                        <a:rPr lang="en-US" sz="2800" b="1" dirty="0" smtClean="0">
                          <a:solidFill>
                            <a:schemeClr val="bg1"/>
                          </a:solidFill>
                        </a:rPr>
                        <a:t>Cancer</a:t>
                      </a:r>
                      <a:endParaRPr lang="en-US" sz="28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A82E"/>
                    </a:solidFill>
                  </a:tcPr>
                </a:tc>
                <a:tc>
                  <a:txBody>
                    <a:bodyPr/>
                    <a:lstStyle/>
                    <a:p>
                      <a:pPr marL="0" indent="0">
                        <a:buFont typeface="Arial" panose="020B0604020202020204" pitchFamily="34" charset="0"/>
                        <a:buNone/>
                      </a:pPr>
                      <a:r>
                        <a:rPr lang="en-US" sz="1400" b="1" dirty="0" smtClean="0"/>
                        <a:t>60</a:t>
                      </a:r>
                      <a:r>
                        <a:rPr lang="en-US" sz="1400" b="1" baseline="0" dirty="0" smtClean="0"/>
                        <a:t> percent </a:t>
                      </a:r>
                      <a:r>
                        <a:rPr lang="en-US" sz="1400" baseline="0" dirty="0" smtClean="0"/>
                        <a:t>of cancer patients are over 65</a:t>
                      </a: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F8AE"/>
                    </a:solidFill>
                  </a:tcPr>
                </a:tc>
                <a:tc>
                  <a:txBody>
                    <a:bodyPr/>
                    <a:lstStyle/>
                    <a:p>
                      <a:pPr algn="l"/>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F8AE"/>
                    </a:solidFill>
                  </a:tcPr>
                </a:tc>
                <a:tc>
                  <a:txBody>
                    <a:bodyPr/>
                    <a:lstStyle/>
                    <a:p>
                      <a:pPr algn="l"/>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F8AE"/>
                    </a:solidFill>
                  </a:tcPr>
                </a:tc>
                <a:tc>
                  <a:txBody>
                    <a:bodyPr/>
                    <a:lstStyle/>
                    <a:p>
                      <a:pPr algn="l"/>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F8AE"/>
                    </a:solidFill>
                  </a:tcPr>
                </a:tc>
                <a:tc>
                  <a:txBody>
                    <a:bodyPr/>
                    <a:lstStyle/>
                    <a:p>
                      <a:pPr marL="0" indent="0" algn="l">
                        <a:buFont typeface="Arial" panose="020B0604020202020204" pitchFamily="34" charset="0"/>
                        <a:buNone/>
                      </a:pPr>
                      <a:r>
                        <a:rPr lang="en-US" sz="1400" b="1" dirty="0" smtClean="0">
                          <a:solidFill>
                            <a:schemeClr val="tx1"/>
                          </a:solidFill>
                        </a:rPr>
                        <a:t>73</a:t>
                      </a:r>
                      <a:r>
                        <a:rPr lang="en-US" sz="1400" b="1" baseline="0" dirty="0" smtClean="0">
                          <a:solidFill>
                            <a:schemeClr val="tx1"/>
                          </a:solidFill>
                        </a:rPr>
                        <a:t> percent </a:t>
                      </a:r>
                      <a:r>
                        <a:rPr lang="en-US" sz="1400" baseline="0" dirty="0" smtClean="0">
                          <a:solidFill>
                            <a:schemeClr val="tx1"/>
                          </a:solidFill>
                        </a:rPr>
                        <a:t>of cancer patients will be over 65</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F8AE"/>
                    </a:solidFill>
                  </a:tcPr>
                </a:tc>
              </a:tr>
            </a:tbl>
          </a:graphicData>
        </a:graphic>
      </p:graphicFrame>
      <p:sp>
        <p:nvSpPr>
          <p:cNvPr id="12" name="TextBox 11"/>
          <p:cNvSpPr txBox="1"/>
          <p:nvPr/>
        </p:nvSpPr>
        <p:spPr>
          <a:xfrm>
            <a:off x="0" y="6180147"/>
            <a:ext cx="6172200" cy="754053"/>
          </a:xfrm>
          <a:prstGeom prst="rect">
            <a:avLst/>
          </a:prstGeom>
          <a:noFill/>
        </p:spPr>
        <p:txBody>
          <a:bodyPr wrap="square" rtlCol="0">
            <a:spAutoFit/>
          </a:bodyPr>
          <a:lstStyle/>
          <a:p>
            <a:r>
              <a:rPr lang="en-US" sz="1000" dirty="0" smtClean="0"/>
              <a:t>Data from CDC </a:t>
            </a:r>
            <a:r>
              <a:rPr lang="en-US" sz="1000" dirty="0"/>
              <a:t>National Diabetes Statistics Report, </a:t>
            </a:r>
            <a:r>
              <a:rPr lang="en-US" sz="1000" dirty="0" smtClean="0"/>
              <a:t>2014; </a:t>
            </a:r>
            <a:r>
              <a:rPr lang="en-US" sz="1000" dirty="0"/>
              <a:t>Boyle </a:t>
            </a:r>
            <a:r>
              <a:rPr lang="en-US" sz="1000" i="1" dirty="0"/>
              <a:t>et al</a:t>
            </a:r>
            <a:r>
              <a:rPr lang="en-US" sz="1000" dirty="0"/>
              <a:t>. </a:t>
            </a:r>
            <a:r>
              <a:rPr lang="en-US" sz="1000" i="1" dirty="0"/>
              <a:t>Population Health </a:t>
            </a:r>
            <a:r>
              <a:rPr lang="en-US" sz="1000" i="1" dirty="0" smtClean="0"/>
              <a:t>Metrics, </a:t>
            </a:r>
            <a:r>
              <a:rPr lang="en-US" sz="1000" dirty="0" smtClean="0"/>
              <a:t>2010; </a:t>
            </a:r>
            <a:r>
              <a:rPr lang="en-US" sz="1000" dirty="0"/>
              <a:t>Alzheimer’s Association, 2014 Alzheimer’s Disease Facts and </a:t>
            </a:r>
            <a:r>
              <a:rPr lang="en-US" sz="1000" dirty="0" smtClean="0"/>
              <a:t>Figures; </a:t>
            </a:r>
            <a:r>
              <a:rPr lang="en-US" sz="1000" dirty="0"/>
              <a:t>Go, </a:t>
            </a:r>
            <a:r>
              <a:rPr lang="en-US" sz="1000" dirty="0" err="1"/>
              <a:t>Mozaffarian</a:t>
            </a:r>
            <a:r>
              <a:rPr lang="en-US" sz="1000" dirty="0"/>
              <a:t>, Roger </a:t>
            </a:r>
            <a:r>
              <a:rPr lang="en-US" sz="1000" i="1" dirty="0" smtClean="0"/>
              <a:t>et </a:t>
            </a:r>
            <a:r>
              <a:rPr lang="en-US" sz="1000" i="1" dirty="0"/>
              <a:t>al</a:t>
            </a:r>
            <a:r>
              <a:rPr lang="en-US" sz="1000" dirty="0"/>
              <a:t>. “Heart Disease and Stroke Statistics – Update 2014: A Report From the American Heart </a:t>
            </a:r>
            <a:r>
              <a:rPr lang="en-US" sz="1000" dirty="0" smtClean="0"/>
              <a:t>Association”; </a:t>
            </a:r>
            <a:r>
              <a:rPr lang="en-US" sz="1000" dirty="0" err="1"/>
              <a:t>Heidenreich</a:t>
            </a:r>
            <a:r>
              <a:rPr lang="en-US" sz="1000" dirty="0"/>
              <a:t> </a:t>
            </a:r>
            <a:r>
              <a:rPr lang="en-US" sz="1000" i="1" dirty="0"/>
              <a:t>et al. The American Heart Association</a:t>
            </a:r>
            <a:r>
              <a:rPr lang="en-US" sz="1000" dirty="0"/>
              <a:t>, </a:t>
            </a:r>
            <a:r>
              <a:rPr lang="en-US" sz="1000" dirty="0" smtClean="0"/>
              <a:t>2011; </a:t>
            </a:r>
            <a:r>
              <a:rPr lang="en-US" sz="1000" dirty="0"/>
              <a:t>Smith </a:t>
            </a:r>
            <a:r>
              <a:rPr lang="en-US" sz="1000" i="1" dirty="0"/>
              <a:t>et al.</a:t>
            </a:r>
            <a:r>
              <a:rPr lang="en-US" sz="1000" dirty="0"/>
              <a:t> (2009</a:t>
            </a:r>
            <a:r>
              <a:rPr lang="en-US" sz="1000" dirty="0" smtClean="0"/>
              <a:t>) </a:t>
            </a:r>
            <a:r>
              <a:rPr lang="en-US" sz="1000" i="1" dirty="0"/>
              <a:t>Journal of Clinical </a:t>
            </a:r>
            <a:r>
              <a:rPr lang="en-US" sz="1000" i="1" dirty="0" smtClean="0"/>
              <a:t>Oncology.</a:t>
            </a:r>
            <a:endParaRPr lang="en-US" sz="1000" dirty="0"/>
          </a:p>
          <a:p>
            <a:endParaRPr lang="en-US" sz="200" dirty="0"/>
          </a:p>
        </p:txBody>
      </p:sp>
      <p:sp>
        <p:nvSpPr>
          <p:cNvPr id="13" name="TextBox 12"/>
          <p:cNvSpPr txBox="1"/>
          <p:nvPr/>
        </p:nvSpPr>
        <p:spPr>
          <a:xfrm>
            <a:off x="-76200" y="5791200"/>
            <a:ext cx="7461594" cy="461665"/>
          </a:xfrm>
          <a:prstGeom prst="rect">
            <a:avLst/>
          </a:prstGeom>
          <a:noFill/>
        </p:spPr>
        <p:txBody>
          <a:bodyPr wrap="none" rtlCol="0">
            <a:spAutoFit/>
          </a:bodyPr>
          <a:lstStyle/>
          <a:p>
            <a:r>
              <a:rPr lang="en-US" sz="1200" dirty="0"/>
              <a:t>*The American Heart Association’s prevalence projections extend only until 2030. No data sets for 2050 projections. </a:t>
            </a:r>
          </a:p>
          <a:p>
            <a:endParaRPr lang="en-US" sz="1200" dirty="0"/>
          </a:p>
        </p:txBody>
      </p:sp>
      <p:grpSp>
        <p:nvGrpSpPr>
          <p:cNvPr id="19" name="Group 18"/>
          <p:cNvGrpSpPr/>
          <p:nvPr/>
        </p:nvGrpSpPr>
        <p:grpSpPr>
          <a:xfrm>
            <a:off x="1447800" y="1752600"/>
            <a:ext cx="7696200" cy="795754"/>
            <a:chOff x="1447800" y="1794808"/>
            <a:chExt cx="7696200" cy="795992"/>
          </a:xfrm>
        </p:grpSpPr>
        <p:grpSp>
          <p:nvGrpSpPr>
            <p:cNvPr id="5" name="Group 4"/>
            <p:cNvGrpSpPr/>
            <p:nvPr/>
          </p:nvGrpSpPr>
          <p:grpSpPr>
            <a:xfrm>
              <a:off x="1447800" y="1795046"/>
              <a:ext cx="7696200" cy="795754"/>
              <a:chOff x="1447800" y="1185446"/>
              <a:chExt cx="7696200" cy="795754"/>
            </a:xfrm>
          </p:grpSpPr>
          <p:cxnSp>
            <p:nvCxnSpPr>
              <p:cNvPr id="6" name="Straight Connector 5"/>
              <p:cNvCxnSpPr/>
              <p:nvPr/>
            </p:nvCxnSpPr>
            <p:spPr>
              <a:xfrm>
                <a:off x="1447800" y="1661160"/>
                <a:ext cx="7696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595657" y="1432560"/>
                <a:ext cx="0" cy="548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90857" y="1185446"/>
                <a:ext cx="601447" cy="338554"/>
              </a:xfrm>
              <a:prstGeom prst="rect">
                <a:avLst/>
              </a:prstGeom>
              <a:noFill/>
            </p:spPr>
            <p:txBody>
              <a:bodyPr wrap="none" rtlCol="0">
                <a:spAutoFit/>
              </a:bodyPr>
              <a:lstStyle/>
              <a:p>
                <a:r>
                  <a:rPr lang="en-US" sz="1600" b="1" dirty="0" smtClean="0"/>
                  <a:t>2030</a:t>
                </a:r>
                <a:endParaRPr lang="en-US" sz="1600" b="1" dirty="0"/>
              </a:p>
            </p:txBody>
          </p:sp>
          <p:sp>
            <p:nvSpPr>
              <p:cNvPr id="9" name="TextBox 8"/>
              <p:cNvSpPr txBox="1"/>
              <p:nvPr/>
            </p:nvSpPr>
            <p:spPr>
              <a:xfrm>
                <a:off x="7772400" y="1185446"/>
                <a:ext cx="601447" cy="338554"/>
              </a:xfrm>
              <a:prstGeom prst="rect">
                <a:avLst/>
              </a:prstGeom>
              <a:noFill/>
            </p:spPr>
            <p:txBody>
              <a:bodyPr wrap="none" rtlCol="0">
                <a:spAutoFit/>
              </a:bodyPr>
              <a:lstStyle/>
              <a:p>
                <a:r>
                  <a:rPr lang="en-US" sz="1600" b="1" dirty="0" smtClean="0"/>
                  <a:t>2050</a:t>
                </a:r>
                <a:endParaRPr lang="en-US" sz="1600" b="1" dirty="0"/>
              </a:p>
            </p:txBody>
          </p:sp>
          <p:cxnSp>
            <p:nvCxnSpPr>
              <p:cNvPr id="10" name="Straight Connector 9"/>
              <p:cNvCxnSpPr/>
              <p:nvPr/>
            </p:nvCxnSpPr>
            <p:spPr>
              <a:xfrm>
                <a:off x="8120343" y="1432560"/>
                <a:ext cx="0" cy="548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2362200" y="1794808"/>
              <a:ext cx="601447" cy="338554"/>
            </a:xfrm>
            <a:prstGeom prst="rect">
              <a:avLst/>
            </a:prstGeom>
            <a:noFill/>
          </p:spPr>
          <p:txBody>
            <a:bodyPr wrap="none" rtlCol="0">
              <a:spAutoFit/>
            </a:bodyPr>
            <a:lstStyle/>
            <a:p>
              <a:r>
                <a:rPr lang="en-US" sz="1600" b="1" dirty="0" smtClean="0"/>
                <a:t>2014</a:t>
              </a:r>
              <a:endParaRPr lang="en-US" sz="1600" b="1" dirty="0"/>
            </a:p>
          </p:txBody>
        </p:sp>
        <p:cxnSp>
          <p:nvCxnSpPr>
            <p:cNvPr id="15" name="Straight Connector 14"/>
            <p:cNvCxnSpPr/>
            <p:nvPr/>
          </p:nvCxnSpPr>
          <p:spPr>
            <a:xfrm>
              <a:off x="2667000" y="2038350"/>
              <a:ext cx="0" cy="548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04800" y="1295400"/>
            <a:ext cx="6362832" cy="646331"/>
          </a:xfrm>
          <a:prstGeom prst="rect">
            <a:avLst/>
          </a:prstGeom>
          <a:noFill/>
        </p:spPr>
        <p:txBody>
          <a:bodyPr wrap="none" rtlCol="0">
            <a:spAutoFit/>
          </a:bodyPr>
          <a:lstStyle/>
          <a:p>
            <a:pPr marL="285750" indent="-285750">
              <a:buFont typeface="Arial" panose="020B0604020202020204" pitchFamily="34" charset="0"/>
              <a:buChar char="•"/>
            </a:pPr>
            <a:r>
              <a:rPr lang="en-US" b="1" dirty="0" smtClean="0"/>
              <a:t>Changing age demographics = changing disease demographics</a:t>
            </a:r>
          </a:p>
          <a:p>
            <a:endParaRPr lang="en-US" dirty="0"/>
          </a:p>
        </p:txBody>
      </p:sp>
      <p:sp>
        <p:nvSpPr>
          <p:cNvPr id="17" name="TextBox 16"/>
          <p:cNvSpPr txBox="1"/>
          <p:nvPr/>
        </p:nvSpPr>
        <p:spPr>
          <a:xfrm>
            <a:off x="0" y="762000"/>
            <a:ext cx="3277307" cy="523220"/>
          </a:xfrm>
          <a:prstGeom prst="rect">
            <a:avLst/>
          </a:prstGeom>
          <a:noFill/>
        </p:spPr>
        <p:txBody>
          <a:bodyPr wrap="none" rtlCol="0">
            <a:spAutoFit/>
          </a:bodyPr>
          <a:lstStyle/>
          <a:p>
            <a:r>
              <a:rPr lang="en-US" sz="2800" b="1" u="sng" dirty="0"/>
              <a:t>Medical </a:t>
            </a:r>
            <a:r>
              <a:rPr lang="en-US" sz="2800" b="1" u="sng" dirty="0" smtClean="0"/>
              <a:t>Implications</a:t>
            </a:r>
            <a:endParaRPr lang="en-US" sz="2800" b="1" u="sng" dirty="0"/>
          </a:p>
        </p:txBody>
      </p:sp>
      <p:sp>
        <p:nvSpPr>
          <p:cNvPr id="20" name="TextBox 19"/>
          <p:cNvSpPr txBox="1"/>
          <p:nvPr/>
        </p:nvSpPr>
        <p:spPr>
          <a:xfrm>
            <a:off x="9144000" y="-533400"/>
            <a:ext cx="4114800" cy="10064294"/>
          </a:xfrm>
          <a:prstGeom prst="rect">
            <a:avLst/>
          </a:prstGeom>
          <a:noFill/>
        </p:spPr>
        <p:txBody>
          <a:bodyPr wrap="square" rtlCol="0">
            <a:spAutoFit/>
          </a:bodyPr>
          <a:lstStyle/>
          <a:p>
            <a:r>
              <a:rPr lang="en-US" dirty="0" smtClean="0"/>
              <a:t>Changing age demographics will also affect disease demography. </a:t>
            </a:r>
          </a:p>
          <a:p>
            <a:endParaRPr lang="en-US" dirty="0"/>
          </a:p>
          <a:p>
            <a:r>
              <a:rPr lang="en-US" dirty="0" smtClean="0"/>
              <a:t>Chronic conditions—such as diabetes, </a:t>
            </a:r>
            <a:r>
              <a:rPr lang="en-US" dirty="0"/>
              <a:t>A</a:t>
            </a:r>
            <a:r>
              <a:rPr lang="en-US" dirty="0" smtClean="0"/>
              <a:t>lzheimer’s, cardiovascular disease, and cancer—all take their greatest toll on the aging population, with the majority of cases occurring in individuals over 65. The top six leading causes of death in the population over 65 are all chronic conditions. </a:t>
            </a:r>
          </a:p>
          <a:p>
            <a:endParaRPr lang="en-US" dirty="0"/>
          </a:p>
          <a:p>
            <a:r>
              <a:rPr lang="en-US" dirty="0" smtClean="0"/>
              <a:t>I want to zoom in on these four chronic conditions: Diabetes, Alzheimer’s, cardiovascular disease, and cancer.</a:t>
            </a:r>
          </a:p>
          <a:p>
            <a:endParaRPr lang="en-US" dirty="0"/>
          </a:p>
          <a:p>
            <a:r>
              <a:rPr lang="en-US" dirty="0" smtClean="0"/>
              <a:t>Today, 9.3 percent of Americans have diabetes. By 2050, that number is expected to increase, to 21 to 33 percent of Americans with diabetes.</a:t>
            </a:r>
          </a:p>
          <a:p>
            <a:endParaRPr lang="en-US" dirty="0"/>
          </a:p>
          <a:p>
            <a:r>
              <a:rPr lang="en-US" dirty="0" smtClean="0"/>
              <a:t>Today, 37 percent of Americans have at least one type of CVD. By 2030, between 40.5 and 44 percent of Americans will have CVD</a:t>
            </a:r>
          </a:p>
          <a:p>
            <a:endParaRPr lang="en-US" dirty="0"/>
          </a:p>
          <a:p>
            <a:r>
              <a:rPr lang="en-US" dirty="0" smtClean="0"/>
              <a:t>Today, 11 percent of the population over 65 has Alzheimer’s. By 2050, 16.5 percent of Americans over 65 will have Alzheimer’s. </a:t>
            </a:r>
          </a:p>
          <a:p>
            <a:endParaRPr lang="en-US" dirty="0"/>
          </a:p>
          <a:p>
            <a:r>
              <a:rPr lang="en-US" dirty="0" smtClean="0"/>
              <a:t>And, today, 60 percent of cancer patients are over 65. By 2050, it is expected that 73 percent of cancer patients will be over 65, that’s nearly three-quarters of all cancer patients. </a:t>
            </a:r>
            <a:endParaRPr lang="en-US" dirty="0"/>
          </a:p>
        </p:txBody>
      </p:sp>
    </p:spTree>
    <p:extLst>
      <p:ext uri="{BB962C8B-B14F-4D97-AF65-F5344CB8AC3E}">
        <p14:creationId xmlns:p14="http://schemas.microsoft.com/office/powerpoint/2010/main" val="5968787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7" name="Title 1"/>
          <p:cNvSpPr txBox="1">
            <a:spLocks/>
          </p:cNvSpPr>
          <p:nvPr/>
        </p:nvSpPr>
        <p:spPr>
          <a:xfrm>
            <a:off x="0" y="446088"/>
            <a:ext cx="8229600" cy="10779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u="sng" dirty="0" smtClean="0"/>
              <a:t>Health Care Costs</a:t>
            </a:r>
            <a:endParaRPr lang="en-US" sz="3200" u="sng"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0"/>
            <a:ext cx="6629400" cy="4267200"/>
          </a:xfrm>
          <a:prstGeom prst="rect">
            <a:avLst/>
          </a:prstGeom>
        </p:spPr>
      </p:pic>
      <p:sp>
        <p:nvSpPr>
          <p:cNvPr id="9" name="TextBox 8"/>
          <p:cNvSpPr txBox="1"/>
          <p:nvPr/>
        </p:nvSpPr>
        <p:spPr>
          <a:xfrm>
            <a:off x="-54259" y="1219200"/>
            <a:ext cx="6836059" cy="646331"/>
          </a:xfrm>
          <a:prstGeom prst="rect">
            <a:avLst/>
          </a:prstGeom>
          <a:noFill/>
        </p:spPr>
        <p:txBody>
          <a:bodyPr wrap="square" rtlCol="0">
            <a:spAutoFit/>
          </a:bodyPr>
          <a:lstStyle/>
          <a:p>
            <a:r>
              <a:rPr lang="en-US" b="1" dirty="0" smtClean="0"/>
              <a:t>Cumulative Percent Change in Health Care per Capita Costs Due to Aging, United States 2000-2050</a:t>
            </a:r>
            <a:endParaRPr lang="en-US" b="1" dirty="0"/>
          </a:p>
        </p:txBody>
      </p:sp>
      <p:cxnSp>
        <p:nvCxnSpPr>
          <p:cNvPr id="11" name="Straight Connector 10"/>
          <p:cNvCxnSpPr/>
          <p:nvPr/>
        </p:nvCxnSpPr>
        <p:spPr>
          <a:xfrm>
            <a:off x="2371125" y="3291522"/>
            <a:ext cx="0" cy="2271078"/>
          </a:xfrm>
          <a:prstGeom prst="line">
            <a:avLst/>
          </a:prstGeom>
          <a:ln w="19050">
            <a:solidFill>
              <a:srgbClr val="E60000"/>
            </a:solidFill>
          </a:ln>
        </p:spPr>
        <p:style>
          <a:lnRef idx="1">
            <a:schemeClr val="accent1"/>
          </a:lnRef>
          <a:fillRef idx="0">
            <a:schemeClr val="accent1"/>
          </a:fillRef>
          <a:effectRef idx="0">
            <a:schemeClr val="accent1"/>
          </a:effectRef>
          <a:fontRef idx="minor">
            <a:schemeClr val="tx1"/>
          </a:fontRef>
        </p:style>
      </p:cxnSp>
      <p:pic>
        <p:nvPicPr>
          <p:cNvPr id="12" name="Picture 2" descr="http://www.lib.utexas.edu/geo/pics/YAH.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81132" l="12319" r="88406">
                        <a14:foregroundMark x1="50725" y1="24528" x2="50725" y2="24528"/>
                        <a14:foregroundMark x1="51449" y1="36478" x2="51449" y2="36478"/>
                        <a14:foregroundMark x1="42754" y1="39623" x2="42754" y2="39623"/>
                        <a14:foregroundMark x1="55797" y1="50314" x2="55797" y2="50314"/>
                      </a14:backgroundRemoval>
                    </a14:imgEffect>
                  </a14:imgLayer>
                </a14:imgProps>
              </a:ext>
              <a:ext uri="{28A0092B-C50C-407E-A947-70E740481C1C}">
                <a14:useLocalDpi xmlns:a14="http://schemas.microsoft.com/office/drawing/2010/main" val="0"/>
              </a:ext>
            </a:extLst>
          </a:blip>
          <a:srcRect l="13244" r="12454" b="18675"/>
          <a:stretch/>
        </p:blipFill>
        <p:spPr bwMode="auto">
          <a:xfrm>
            <a:off x="2133600" y="2727639"/>
            <a:ext cx="475049" cy="5638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6183868"/>
            <a:ext cx="6096000" cy="577081"/>
          </a:xfrm>
          <a:prstGeom prst="rect">
            <a:avLst/>
          </a:prstGeom>
          <a:noFill/>
        </p:spPr>
        <p:txBody>
          <a:bodyPr wrap="square" rtlCol="0">
            <a:spAutoFit/>
          </a:bodyPr>
          <a:lstStyle/>
          <a:p>
            <a:r>
              <a:rPr lang="en-US" sz="1050" b="1" dirty="0" smtClean="0"/>
              <a:t>Martini, Garrett, Lindquist and </a:t>
            </a:r>
            <a:r>
              <a:rPr lang="en-US" sz="1050" b="1" dirty="0" err="1" smtClean="0"/>
              <a:t>Isham</a:t>
            </a:r>
            <a:r>
              <a:rPr lang="en-US" sz="1050" b="1" dirty="0" smtClean="0"/>
              <a:t>.. “The Boomers Are Coming: A Total Cost of Care Model of the Impact of Population Aging on Health Care Costs in the United States by Major Practice Category.” </a:t>
            </a:r>
            <a:r>
              <a:rPr lang="en-US" sz="1050" b="1" i="1" dirty="0"/>
              <a:t>Health Services Research</a:t>
            </a:r>
            <a:r>
              <a:rPr lang="en-US" sz="1050" b="1" dirty="0"/>
              <a:t>. Feb 2007</a:t>
            </a:r>
            <a:r>
              <a:rPr lang="en-US" sz="1050" b="1" dirty="0" smtClean="0"/>
              <a:t> </a:t>
            </a:r>
            <a:endParaRPr lang="en-US" sz="1050" b="1" dirty="0"/>
          </a:p>
        </p:txBody>
      </p:sp>
      <p:sp>
        <p:nvSpPr>
          <p:cNvPr id="15" name="TextBox 14"/>
          <p:cNvSpPr txBox="1"/>
          <p:nvPr/>
        </p:nvSpPr>
        <p:spPr>
          <a:xfrm>
            <a:off x="8686800" y="0"/>
            <a:ext cx="444352" cy="400110"/>
          </a:xfrm>
          <a:prstGeom prst="rect">
            <a:avLst/>
          </a:prstGeom>
          <a:noFill/>
        </p:spPr>
        <p:txBody>
          <a:bodyPr wrap="none" rtlCol="0">
            <a:spAutoFit/>
          </a:bodyPr>
          <a:lstStyle/>
          <a:p>
            <a:r>
              <a:rPr lang="en-US" sz="2000" dirty="0" smtClean="0"/>
              <a:t>19</a:t>
            </a:r>
            <a:endParaRPr lang="en-US" sz="2000" dirty="0"/>
          </a:p>
        </p:txBody>
      </p:sp>
      <p:sp>
        <p:nvSpPr>
          <p:cNvPr id="4" name="TextBox 3"/>
          <p:cNvSpPr txBox="1"/>
          <p:nvPr/>
        </p:nvSpPr>
        <p:spPr>
          <a:xfrm>
            <a:off x="9296401" y="152400"/>
            <a:ext cx="4419600" cy="4832092"/>
          </a:xfrm>
          <a:prstGeom prst="rect">
            <a:avLst/>
          </a:prstGeom>
          <a:noFill/>
        </p:spPr>
        <p:txBody>
          <a:bodyPr wrap="square" rtlCol="0">
            <a:spAutoFit/>
          </a:bodyPr>
          <a:lstStyle/>
          <a:p>
            <a:r>
              <a:rPr lang="en-US" sz="1400" dirty="0" smtClean="0"/>
              <a:t>With an increase in chronic disease prevalence comes an increase in health care costs.  Chronic conditions are especially expensive, because they affect the body for long periods of time. </a:t>
            </a:r>
          </a:p>
          <a:p>
            <a:endParaRPr lang="en-US" sz="1400" dirty="0"/>
          </a:p>
          <a:p>
            <a:r>
              <a:rPr lang="en-US" sz="1400" dirty="0" smtClean="0"/>
              <a:t>This graph demonstrates the impact of aging on health care costs from 2000 until 2050. It shows the cumulative percent change in health </a:t>
            </a:r>
            <a:r>
              <a:rPr lang="en-US" sz="1400" dirty="0"/>
              <a:t>c</a:t>
            </a:r>
            <a:r>
              <a:rPr lang="en-US" sz="1400" dirty="0" smtClean="0"/>
              <a:t>are per capita costs due to national aging.  So this is the effect that aging will have on health care costs – the percent increase in health care costs due to aging. </a:t>
            </a:r>
          </a:p>
          <a:p>
            <a:endParaRPr lang="en-US" sz="1400" dirty="0"/>
          </a:p>
          <a:p>
            <a:r>
              <a:rPr lang="en-US" sz="1400" b="1" dirty="0" smtClean="0"/>
              <a:t>Today we recognized about a 7 percent increase in per capita costs since 2000. </a:t>
            </a:r>
          </a:p>
          <a:p>
            <a:endParaRPr lang="en-US" sz="1400" dirty="0"/>
          </a:p>
          <a:p>
            <a:r>
              <a:rPr lang="en-US" sz="1400" b="1" dirty="0" smtClean="0"/>
              <a:t>That increase will peak in 2040 with a 19 percent increase from 2000 in per capita health care costs due to aging.  </a:t>
            </a:r>
          </a:p>
          <a:p>
            <a:endParaRPr lang="en-US" sz="1400" dirty="0"/>
          </a:p>
          <a:p>
            <a:r>
              <a:rPr lang="en-US" sz="1400" dirty="0" smtClean="0"/>
              <a:t>In plain numbers, it’s an increase from </a:t>
            </a:r>
            <a:r>
              <a:rPr lang="en-US" sz="1400" b="1" dirty="0" smtClean="0"/>
              <a:t>$2,993 </a:t>
            </a:r>
            <a:r>
              <a:rPr lang="en-US" sz="1400" dirty="0" smtClean="0"/>
              <a:t>per capita health care costs in 2000 to </a:t>
            </a:r>
            <a:r>
              <a:rPr lang="en-US" sz="1400" b="1" dirty="0" smtClean="0"/>
              <a:t>$3,543 </a:t>
            </a:r>
            <a:r>
              <a:rPr lang="en-US" sz="1400" dirty="0" smtClean="0"/>
              <a:t>per capita health care costs in 2050. </a:t>
            </a:r>
            <a:endParaRPr lang="en-US" sz="1400" dirty="0"/>
          </a:p>
        </p:txBody>
      </p:sp>
      <p:sp>
        <p:nvSpPr>
          <p:cNvPr id="6" name="TextBox 5"/>
          <p:cNvSpPr txBox="1"/>
          <p:nvPr/>
        </p:nvSpPr>
        <p:spPr>
          <a:xfrm>
            <a:off x="6705600" y="1828800"/>
            <a:ext cx="2349352" cy="4308872"/>
          </a:xfrm>
          <a:prstGeom prst="rect">
            <a:avLst/>
          </a:prstGeom>
          <a:solidFill>
            <a:srgbClr val="C2D3E8"/>
          </a:solidFill>
        </p:spPr>
        <p:txBody>
          <a:bodyPr wrap="square" rtlCol="0">
            <a:spAutoFit/>
          </a:bodyPr>
          <a:lstStyle/>
          <a:p>
            <a:r>
              <a:rPr lang="en-US" sz="1600" b="1" dirty="0" smtClean="0"/>
              <a:t>Highlights</a:t>
            </a:r>
          </a:p>
          <a:p>
            <a:endParaRPr lang="en-US" sz="600" b="1" dirty="0" smtClean="0"/>
          </a:p>
          <a:p>
            <a:pPr marL="285750" indent="-285750">
              <a:buFont typeface="Arial" panose="020B0604020202020204" pitchFamily="34" charset="0"/>
              <a:buChar char="•"/>
            </a:pPr>
            <a:r>
              <a:rPr lang="en-US" sz="1600" u="sng" dirty="0" smtClean="0"/>
              <a:t>2000-2014</a:t>
            </a:r>
            <a:r>
              <a:rPr lang="en-US" sz="1600" dirty="0" smtClean="0"/>
              <a:t>: </a:t>
            </a:r>
            <a:r>
              <a:rPr lang="en-US" sz="1600" b="1" dirty="0" smtClean="0"/>
              <a:t>less than a 7 percent increase </a:t>
            </a:r>
            <a:r>
              <a:rPr lang="en-US" sz="1600" dirty="0" smtClean="0"/>
              <a:t>in the cumulative health care per capita costs due to aging in the United States</a:t>
            </a:r>
          </a:p>
          <a:p>
            <a:pPr marL="171450" indent="-171450">
              <a:buFont typeface="Arial" panose="020B0604020202020204" pitchFamily="34" charset="0"/>
              <a:buChar char="•"/>
            </a:pPr>
            <a:endParaRPr lang="en-US" sz="600" dirty="0"/>
          </a:p>
          <a:p>
            <a:pPr marL="285750" indent="-285750">
              <a:buFont typeface="Arial" panose="020B0604020202020204" pitchFamily="34" charset="0"/>
              <a:buChar char="•"/>
            </a:pPr>
            <a:r>
              <a:rPr lang="en-US" sz="1600" u="sng" dirty="0" smtClean="0"/>
              <a:t>2000-2040:</a:t>
            </a:r>
            <a:r>
              <a:rPr lang="en-US" sz="1600" dirty="0" smtClean="0"/>
              <a:t> percent change will peak at a </a:t>
            </a:r>
            <a:r>
              <a:rPr lang="en-US" sz="1600" b="1" dirty="0" smtClean="0"/>
              <a:t>19 percent increase </a:t>
            </a:r>
            <a:r>
              <a:rPr lang="en-US" sz="1600" dirty="0" smtClean="0"/>
              <a:t>in health care per capita costs due to aging</a:t>
            </a:r>
          </a:p>
          <a:p>
            <a:pPr marL="171450" indent="-171450">
              <a:buFont typeface="Arial" panose="020B0604020202020204" pitchFamily="34" charset="0"/>
              <a:buChar char="•"/>
            </a:pPr>
            <a:endParaRPr lang="en-US" sz="600" dirty="0"/>
          </a:p>
          <a:p>
            <a:pPr marL="285750" indent="-285750">
              <a:buFont typeface="Arial" panose="020B0604020202020204" pitchFamily="34" charset="0"/>
              <a:buChar char="•"/>
            </a:pPr>
            <a:r>
              <a:rPr lang="en-US" sz="1600" u="sng" dirty="0" smtClean="0"/>
              <a:t>2000-2050</a:t>
            </a:r>
            <a:r>
              <a:rPr lang="en-US" sz="1600" dirty="0" smtClean="0"/>
              <a:t>: Per capita health care costs will increase from </a:t>
            </a:r>
            <a:r>
              <a:rPr lang="en-US" sz="1600" b="1" dirty="0" smtClean="0"/>
              <a:t>$2,993 </a:t>
            </a:r>
            <a:r>
              <a:rPr lang="en-US" sz="1600" dirty="0" smtClean="0"/>
              <a:t>to </a:t>
            </a:r>
            <a:r>
              <a:rPr lang="en-US" sz="1600" b="1" dirty="0" smtClean="0"/>
              <a:t>$3,543</a:t>
            </a:r>
            <a:endParaRPr lang="en-US" sz="1600" dirty="0"/>
          </a:p>
        </p:txBody>
      </p:sp>
    </p:spTree>
    <p:extLst>
      <p:ext uri="{BB962C8B-B14F-4D97-AF65-F5344CB8AC3E}">
        <p14:creationId xmlns:p14="http://schemas.microsoft.com/office/powerpoint/2010/main" val="13163014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So…now what?</a:t>
            </a:r>
            <a:endParaRPr lang="en-US" sz="7200" dirty="0"/>
          </a:p>
        </p:txBody>
      </p:sp>
      <p:sp>
        <p:nvSpPr>
          <p:cNvPr id="6" name="TextBox 5"/>
          <p:cNvSpPr txBox="1"/>
          <p:nvPr/>
        </p:nvSpPr>
        <p:spPr>
          <a:xfrm>
            <a:off x="1700528" y="1828800"/>
            <a:ext cx="3674083" cy="707886"/>
          </a:xfrm>
          <a:prstGeom prst="rect">
            <a:avLst/>
          </a:prstGeom>
          <a:noFill/>
        </p:spPr>
        <p:txBody>
          <a:bodyPr wrap="none" rtlCol="0">
            <a:spAutoFit/>
          </a:bodyPr>
          <a:lstStyle/>
          <a:p>
            <a:r>
              <a:rPr lang="en-US" sz="4000" b="1" dirty="0" smtClean="0"/>
              <a:t>Plan for yourself</a:t>
            </a:r>
            <a:endParaRPr lang="en-US" sz="4000" b="1" dirty="0"/>
          </a:p>
        </p:txBody>
      </p:sp>
      <p:sp>
        <p:nvSpPr>
          <p:cNvPr id="7" name="Oval 6"/>
          <p:cNvSpPr/>
          <p:nvPr/>
        </p:nvSpPr>
        <p:spPr>
          <a:xfrm>
            <a:off x="405128" y="1676400"/>
            <a:ext cx="1143000" cy="1143000"/>
          </a:xfrm>
          <a:prstGeom prst="ellipse">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1</a:t>
            </a:r>
            <a:endParaRPr lang="en-US" dirty="0"/>
          </a:p>
        </p:txBody>
      </p:sp>
      <p:sp>
        <p:nvSpPr>
          <p:cNvPr id="8" name="Oval 7"/>
          <p:cNvSpPr/>
          <p:nvPr/>
        </p:nvSpPr>
        <p:spPr>
          <a:xfrm>
            <a:off x="381000" y="3429000"/>
            <a:ext cx="1143000" cy="1143000"/>
          </a:xfrm>
          <a:prstGeom prst="ellipse">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2</a:t>
            </a:r>
            <a:endParaRPr lang="en-US" dirty="0"/>
          </a:p>
        </p:txBody>
      </p:sp>
      <p:sp>
        <p:nvSpPr>
          <p:cNvPr id="9" name="TextBox 8"/>
          <p:cNvSpPr txBox="1"/>
          <p:nvPr/>
        </p:nvSpPr>
        <p:spPr>
          <a:xfrm>
            <a:off x="1676400" y="3581400"/>
            <a:ext cx="5255093" cy="707886"/>
          </a:xfrm>
          <a:prstGeom prst="rect">
            <a:avLst/>
          </a:prstGeom>
          <a:noFill/>
        </p:spPr>
        <p:txBody>
          <a:bodyPr wrap="none" rtlCol="0">
            <a:spAutoFit/>
          </a:bodyPr>
          <a:lstStyle/>
          <a:p>
            <a:r>
              <a:rPr lang="en-US" sz="4000" b="1" dirty="0" smtClean="0"/>
              <a:t>Plan for your workplace</a:t>
            </a:r>
            <a:endParaRPr lang="en-US" sz="4000" b="1" dirty="0"/>
          </a:p>
        </p:txBody>
      </p:sp>
      <p:sp>
        <p:nvSpPr>
          <p:cNvPr id="10" name="Oval 9"/>
          <p:cNvSpPr/>
          <p:nvPr/>
        </p:nvSpPr>
        <p:spPr>
          <a:xfrm>
            <a:off x="371865" y="5181600"/>
            <a:ext cx="1143000" cy="1143000"/>
          </a:xfrm>
          <a:prstGeom prst="ellipse">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3</a:t>
            </a:r>
            <a:endParaRPr lang="en-US" dirty="0"/>
          </a:p>
        </p:txBody>
      </p:sp>
      <p:sp>
        <p:nvSpPr>
          <p:cNvPr id="11" name="TextBox 10"/>
          <p:cNvSpPr txBox="1"/>
          <p:nvPr/>
        </p:nvSpPr>
        <p:spPr>
          <a:xfrm>
            <a:off x="1537225" y="5410200"/>
            <a:ext cx="7371751" cy="1323439"/>
          </a:xfrm>
          <a:prstGeom prst="rect">
            <a:avLst/>
          </a:prstGeom>
          <a:noFill/>
        </p:spPr>
        <p:txBody>
          <a:bodyPr wrap="square" rtlCol="0">
            <a:spAutoFit/>
          </a:bodyPr>
          <a:lstStyle/>
          <a:p>
            <a:r>
              <a:rPr lang="en-US" sz="4000" b="1" dirty="0" smtClean="0"/>
              <a:t>Promote action within your community </a:t>
            </a:r>
            <a:endParaRPr lang="en-US" sz="4000" b="1" dirty="0"/>
          </a:p>
        </p:txBody>
      </p:sp>
      <p:sp>
        <p:nvSpPr>
          <p:cNvPr id="13" name="TextBox 12"/>
          <p:cNvSpPr txBox="1"/>
          <p:nvPr/>
        </p:nvSpPr>
        <p:spPr>
          <a:xfrm>
            <a:off x="-2819399" y="-211961"/>
            <a:ext cx="2743200" cy="2369880"/>
          </a:xfrm>
          <a:prstGeom prst="rect">
            <a:avLst/>
          </a:prstGeom>
          <a:noFill/>
        </p:spPr>
        <p:txBody>
          <a:bodyPr wrap="square" rtlCol="0">
            <a:spAutoFit/>
          </a:bodyPr>
          <a:lstStyle/>
          <a:p>
            <a:r>
              <a:rPr lang="en-US" sz="1600" dirty="0" smtClean="0"/>
              <a:t>It starts with you</a:t>
            </a:r>
          </a:p>
          <a:p>
            <a:r>
              <a:rPr lang="en-US" sz="1600" dirty="0" smtClean="0"/>
              <a:t>Thinking about yourself and planning for what you want. </a:t>
            </a:r>
          </a:p>
          <a:p>
            <a:r>
              <a:rPr lang="en-US" sz="1600" dirty="0" smtClean="0"/>
              <a:t>End of life planning: </a:t>
            </a:r>
          </a:p>
          <a:p>
            <a:r>
              <a:rPr lang="en-US" sz="1600" dirty="0" smtClean="0"/>
              <a:t>Advanced care planning for you and your loved ones</a:t>
            </a:r>
          </a:p>
          <a:p>
            <a:r>
              <a:rPr lang="en-US" sz="1600" dirty="0" smtClean="0"/>
              <a:t>Retirement</a:t>
            </a:r>
          </a:p>
          <a:p>
            <a:r>
              <a:rPr lang="en-US" sz="1600" dirty="0" smtClean="0"/>
              <a:t>Financial</a:t>
            </a:r>
          </a:p>
          <a:p>
            <a:endParaRPr lang="en-US" sz="1600" dirty="0"/>
          </a:p>
        </p:txBody>
      </p:sp>
      <p:sp>
        <p:nvSpPr>
          <p:cNvPr id="14" name="TextBox 13"/>
          <p:cNvSpPr txBox="1"/>
          <p:nvPr/>
        </p:nvSpPr>
        <p:spPr>
          <a:xfrm>
            <a:off x="-3276600" y="1956137"/>
            <a:ext cx="2590801" cy="2031325"/>
          </a:xfrm>
          <a:prstGeom prst="rect">
            <a:avLst/>
          </a:prstGeom>
          <a:noFill/>
        </p:spPr>
        <p:txBody>
          <a:bodyPr wrap="square" rtlCol="0">
            <a:spAutoFit/>
          </a:bodyPr>
          <a:lstStyle/>
          <a:p>
            <a:r>
              <a:rPr lang="en-US" sz="1400" dirty="0" smtClean="0"/>
              <a:t>Ensure you have the resources to support the changing landscape.</a:t>
            </a:r>
          </a:p>
          <a:p>
            <a:r>
              <a:rPr lang="en-US" sz="1400" dirty="0" smtClean="0"/>
              <a:t>Assess </a:t>
            </a:r>
            <a:r>
              <a:rPr lang="en-US" sz="1400" dirty="0"/>
              <a:t>w</a:t>
            </a:r>
            <a:r>
              <a:rPr lang="en-US" sz="1400" dirty="0" smtClean="0"/>
              <a:t>ellness programs, analyze your employee demographic – who has made plans, who still needs to</a:t>
            </a:r>
          </a:p>
          <a:p>
            <a:r>
              <a:rPr lang="en-US" sz="1400" dirty="0" smtClean="0"/>
              <a:t>Promote learning opportunities</a:t>
            </a:r>
          </a:p>
          <a:p>
            <a:r>
              <a:rPr lang="en-US" sz="1400" dirty="0" smtClean="0"/>
              <a:t>Medical workplaces: get prepared for intake </a:t>
            </a:r>
            <a:endParaRPr lang="en-US" sz="1400" dirty="0"/>
          </a:p>
        </p:txBody>
      </p:sp>
      <p:sp>
        <p:nvSpPr>
          <p:cNvPr id="15" name="TextBox 14"/>
          <p:cNvSpPr txBox="1"/>
          <p:nvPr/>
        </p:nvSpPr>
        <p:spPr>
          <a:xfrm>
            <a:off x="-3276600" y="4191000"/>
            <a:ext cx="3048001" cy="1600438"/>
          </a:xfrm>
          <a:prstGeom prst="rect">
            <a:avLst/>
          </a:prstGeom>
          <a:noFill/>
        </p:spPr>
        <p:txBody>
          <a:bodyPr wrap="square" rtlCol="0">
            <a:spAutoFit/>
          </a:bodyPr>
          <a:lstStyle/>
          <a:p>
            <a:r>
              <a:rPr lang="en-US" sz="1400" dirty="0" smtClean="0"/>
              <a:t>As a leader, promote action within your community as well.</a:t>
            </a:r>
          </a:p>
          <a:p>
            <a:r>
              <a:rPr lang="en-US" sz="1400" dirty="0" smtClean="0"/>
              <a:t>Coordination and collaboration</a:t>
            </a:r>
          </a:p>
          <a:p>
            <a:endParaRPr lang="en-US" sz="1400" dirty="0"/>
          </a:p>
          <a:p>
            <a:endParaRPr lang="en-US" sz="1400" dirty="0" smtClean="0"/>
          </a:p>
          <a:p>
            <a:endParaRPr lang="en-US" sz="1400" dirty="0"/>
          </a:p>
          <a:p>
            <a:endParaRPr lang="en-US" sz="1400" dirty="0"/>
          </a:p>
        </p:txBody>
      </p:sp>
      <p:sp>
        <p:nvSpPr>
          <p:cNvPr id="16" name="TextBox 15"/>
          <p:cNvSpPr txBox="1"/>
          <p:nvPr/>
        </p:nvSpPr>
        <p:spPr>
          <a:xfrm>
            <a:off x="8686800" y="0"/>
            <a:ext cx="444352" cy="400110"/>
          </a:xfrm>
          <a:prstGeom prst="rect">
            <a:avLst/>
          </a:prstGeom>
          <a:noFill/>
        </p:spPr>
        <p:txBody>
          <a:bodyPr wrap="none" rtlCol="0">
            <a:spAutoFit/>
          </a:bodyPr>
          <a:lstStyle/>
          <a:p>
            <a:r>
              <a:rPr lang="en-US" sz="2000" dirty="0" smtClean="0"/>
              <a:t>20</a:t>
            </a:r>
            <a:endParaRPr lang="en-US" sz="2000" dirty="0"/>
          </a:p>
        </p:txBody>
      </p:sp>
      <p:sp>
        <p:nvSpPr>
          <p:cNvPr id="3" name="TextBox 2"/>
          <p:cNvSpPr txBox="1"/>
          <p:nvPr/>
        </p:nvSpPr>
        <p:spPr>
          <a:xfrm>
            <a:off x="9220200" y="0"/>
            <a:ext cx="3276600" cy="17266265"/>
          </a:xfrm>
          <a:prstGeom prst="rect">
            <a:avLst/>
          </a:prstGeom>
          <a:noFill/>
        </p:spPr>
        <p:txBody>
          <a:bodyPr wrap="square" rtlCol="0">
            <a:spAutoFit/>
          </a:bodyPr>
          <a:lstStyle/>
          <a:p>
            <a:r>
              <a:rPr lang="en-US" dirty="0" smtClean="0"/>
              <a:t>So now what? I’ve just supplied a lot of information, and it may seem a little scary. </a:t>
            </a:r>
          </a:p>
          <a:p>
            <a:endParaRPr lang="en-US" dirty="0"/>
          </a:p>
          <a:p>
            <a:r>
              <a:rPr lang="en-US" dirty="0" smtClean="0"/>
              <a:t>Now what can we do? How do we prepare for this change? </a:t>
            </a:r>
          </a:p>
          <a:p>
            <a:endParaRPr lang="en-US" dirty="0"/>
          </a:p>
          <a:p>
            <a:pPr marL="342900" indent="-342900">
              <a:buAutoNum type="arabicPeriod"/>
            </a:pPr>
            <a:r>
              <a:rPr lang="en-US" dirty="0" smtClean="0"/>
              <a:t>Plan for yourself.</a:t>
            </a:r>
          </a:p>
          <a:p>
            <a:r>
              <a:rPr lang="en-US" dirty="0" smtClean="0"/>
              <a:t>As a nation, state, region and county, we will change, but as individuals we will also change. Therefore, as individuals we need to prepare ourselves. We need plan for ourselves. </a:t>
            </a:r>
          </a:p>
          <a:p>
            <a:r>
              <a:rPr lang="en-US" dirty="0" smtClean="0"/>
              <a:t>Advance care planning is one way to prepare for aging, death and dying. Accidents, diseases and healthcare emergencies happen, and it’s important to be prepared for these situations by deciding, discussing, and documenting your healthcare wishes. Have conversations with your loved ones about what you would want if you were unable to speak for yourself, and encourage your loved ones to share their wishes with you. </a:t>
            </a:r>
          </a:p>
          <a:p>
            <a:r>
              <a:rPr lang="en-US" dirty="0" smtClean="0"/>
              <a:t>2. Plan for your workplace</a:t>
            </a:r>
          </a:p>
          <a:p>
            <a:r>
              <a:rPr lang="en-US" dirty="0" smtClean="0"/>
              <a:t>You are employers, company leader, you are in a position of leadership and now you have the power of knowledge. Plan and prepare for the changes that are going to happen. Understand the resources you have available to your employees and address the areas that are lacking.  Analyze your own employee demographic. Understand the strength of the need and impending need within your business. Host an Advance Care Planning workshop, encourage Advance Care Planning and End-of-Life Planning in your company wellness programs. </a:t>
            </a:r>
          </a:p>
          <a:p>
            <a:r>
              <a:rPr lang="en-US" dirty="0" smtClean="0"/>
              <a:t>3. Coordinate within your community. </a:t>
            </a:r>
          </a:p>
          <a:p>
            <a:r>
              <a:rPr lang="en-US" dirty="0" smtClean="0"/>
              <a:t>You are chamber leaders, you’re all here because you believe in intercommunity interaction. You believe in sharing ideas and working together to promote action. Understand what resources you as a collective community have to offer your aging population, and brainstorm new ways you can help. Get together, network. You capabilities can only increase with collaboration. </a:t>
            </a:r>
            <a:endParaRPr lang="en-US" dirty="0"/>
          </a:p>
        </p:txBody>
      </p:sp>
    </p:spTree>
    <p:extLst>
      <p:ext uri="{BB962C8B-B14F-4D97-AF65-F5344CB8AC3E}">
        <p14:creationId xmlns:p14="http://schemas.microsoft.com/office/powerpoint/2010/main" val="3454804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8316" y="2769616"/>
            <a:ext cx="3307367" cy="2187130"/>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7" name="Title 1"/>
          <p:cNvSpPr txBox="1">
            <a:spLocks/>
          </p:cNvSpPr>
          <p:nvPr/>
        </p:nvSpPr>
        <p:spPr>
          <a:xfrm>
            <a:off x="2057400" y="762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Gungsuh" panose="02030600000101010101" pitchFamily="18" charset="-127"/>
                <a:ea typeface="Gungsuh" panose="02030600000101010101" pitchFamily="18" charset="-127"/>
              </a:rPr>
              <a:t>Advance Care Planning</a:t>
            </a:r>
            <a:endParaRPr lang="en-US" sz="3600" dirty="0">
              <a:latin typeface="Gungsuh" panose="02030600000101010101" pitchFamily="18" charset="-127"/>
              <a:ea typeface="Gungsuh" panose="02030600000101010101" pitchFamily="18" charset="-127"/>
            </a:endParaRPr>
          </a:p>
        </p:txBody>
      </p:sp>
      <p:sp>
        <p:nvSpPr>
          <p:cNvPr id="8" name="Content Placeholder 2"/>
          <p:cNvSpPr txBox="1">
            <a:spLocks/>
          </p:cNvSpPr>
          <p:nvPr/>
        </p:nvSpPr>
        <p:spPr>
          <a:xfrm>
            <a:off x="9296400" y="846890"/>
            <a:ext cx="4495800" cy="5029201"/>
          </a:xfrm>
          <a:prstGeom prst="rect">
            <a:avLst/>
          </a:prstGeom>
          <a:solidFill>
            <a:schemeClr val="tx2">
              <a:lumMod val="20000"/>
              <a:lumOff val="80000"/>
            </a:schemeClr>
          </a:solidFill>
          <a:ln w="28575">
            <a:noFill/>
          </a:ln>
        </p:spPr>
        <p:txBody>
          <a:bodyPr vert="horz" lIns="182880" tIns="182880" rIns="182880" bIns="9144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u="sng" dirty="0" smtClean="0"/>
              <a:t>What is advance care planning?</a:t>
            </a:r>
          </a:p>
          <a:p>
            <a:r>
              <a:rPr lang="en-US" sz="1800" b="1" dirty="0" smtClean="0"/>
              <a:t>Advance care planning</a:t>
            </a:r>
            <a:r>
              <a:rPr lang="en-US" sz="1800" dirty="0" smtClean="0"/>
              <a:t> is a process where you reflect upon and plan for the healthcare you would want if you were unable to make decisions or speak for yourself. </a:t>
            </a:r>
          </a:p>
          <a:p>
            <a:pPr marL="0" indent="0">
              <a:buFont typeface="Arial" panose="020B0604020202020204" pitchFamily="34" charset="0"/>
              <a:buNone/>
            </a:pPr>
            <a:r>
              <a:rPr lang="en-US" sz="2400" u="sng" dirty="0" smtClean="0"/>
              <a:t>What is an advance directive? </a:t>
            </a:r>
          </a:p>
          <a:p>
            <a:r>
              <a:rPr lang="en-US" sz="1800" b="1" dirty="0" smtClean="0"/>
              <a:t>An advance directive</a:t>
            </a:r>
            <a:r>
              <a:rPr lang="en-US" sz="1800" dirty="0" smtClean="0"/>
              <a:t> is a legal document that records your wishes in writing and helps ensure your wishes are known and honored. </a:t>
            </a:r>
          </a:p>
          <a:p>
            <a:pPr lvl="1">
              <a:buFont typeface="Courier New" panose="02070309020205020404" pitchFamily="49" charset="0"/>
              <a:buChar char="o"/>
            </a:pPr>
            <a:r>
              <a:rPr lang="en-US" sz="1600" dirty="0" smtClean="0"/>
              <a:t>“</a:t>
            </a:r>
            <a:r>
              <a:rPr lang="en-US" sz="1600" b="1" dirty="0" smtClean="0"/>
              <a:t>Living Will</a:t>
            </a:r>
            <a:r>
              <a:rPr lang="en-US" sz="1600" dirty="0" smtClean="0"/>
              <a:t>”: a document that describes your preferences for medical treatment and life support</a:t>
            </a:r>
          </a:p>
          <a:p>
            <a:pPr lvl="1">
              <a:buFont typeface="Courier New" panose="02070309020205020404" pitchFamily="49" charset="0"/>
              <a:buChar char="o"/>
            </a:pPr>
            <a:r>
              <a:rPr lang="en-US" sz="1600" dirty="0" smtClean="0"/>
              <a:t>“</a:t>
            </a:r>
            <a:r>
              <a:rPr lang="en-US" sz="1600" b="1" dirty="0" smtClean="0"/>
              <a:t>Health Care Power of Attorney</a:t>
            </a:r>
            <a:r>
              <a:rPr lang="en-US" sz="1600" dirty="0" smtClean="0"/>
              <a:t>”: a document that allows you to name your “</a:t>
            </a:r>
            <a:r>
              <a:rPr lang="en-US" sz="1600" b="1" dirty="0" smtClean="0"/>
              <a:t>Health Care Agent</a:t>
            </a:r>
            <a:r>
              <a:rPr lang="en-US" sz="1600" dirty="0" smtClean="0"/>
              <a:t>”: the individual(s) you would like to speak for you if you are unable to speak for yourself</a:t>
            </a:r>
          </a:p>
          <a:p>
            <a:pPr marL="0" indent="0">
              <a:buFont typeface="Arial" panose="020B0604020202020204" pitchFamily="34" charset="0"/>
              <a:buNone/>
            </a:pPr>
            <a:endParaRPr lang="en-US" sz="2400" dirty="0"/>
          </a:p>
        </p:txBody>
      </p:sp>
      <p:sp>
        <p:nvSpPr>
          <p:cNvPr id="10" name="Oval 9"/>
          <p:cNvSpPr/>
          <p:nvPr/>
        </p:nvSpPr>
        <p:spPr>
          <a:xfrm>
            <a:off x="3762375" y="2286000"/>
            <a:ext cx="762000" cy="762000"/>
          </a:xfrm>
          <a:prstGeom prst="ellipse">
            <a:avLst/>
          </a:prstGeom>
          <a:solidFill>
            <a:srgbClr val="002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Rockwell" panose="02060603020205020403" pitchFamily="18" charset="0"/>
              </a:rPr>
              <a:t>1</a:t>
            </a:r>
            <a:endParaRPr lang="en-US" sz="4400" dirty="0">
              <a:latin typeface="Rockwell" panose="02060603020205020403" pitchFamily="18" charset="0"/>
            </a:endParaRPr>
          </a:p>
        </p:txBody>
      </p:sp>
      <p:sp>
        <p:nvSpPr>
          <p:cNvPr id="11" name="Oval 10"/>
          <p:cNvSpPr/>
          <p:nvPr/>
        </p:nvSpPr>
        <p:spPr>
          <a:xfrm>
            <a:off x="3762375" y="3705999"/>
            <a:ext cx="762000" cy="762000"/>
          </a:xfrm>
          <a:prstGeom prst="ellipse">
            <a:avLst/>
          </a:prstGeom>
          <a:solidFill>
            <a:srgbClr val="002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Rockwell" panose="02060603020205020403" pitchFamily="18" charset="0"/>
              </a:rPr>
              <a:t>2</a:t>
            </a:r>
            <a:endParaRPr lang="en-US" sz="4400" dirty="0">
              <a:latin typeface="Rockwell" panose="02060603020205020403" pitchFamily="18" charset="0"/>
            </a:endParaRPr>
          </a:p>
        </p:txBody>
      </p:sp>
      <p:sp>
        <p:nvSpPr>
          <p:cNvPr id="12" name="Oval 11"/>
          <p:cNvSpPr/>
          <p:nvPr/>
        </p:nvSpPr>
        <p:spPr>
          <a:xfrm>
            <a:off x="3762375" y="4973598"/>
            <a:ext cx="762000" cy="762000"/>
          </a:xfrm>
          <a:prstGeom prst="ellipse">
            <a:avLst/>
          </a:prstGeom>
          <a:solidFill>
            <a:srgbClr val="002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Rockwell" panose="02060603020205020403" pitchFamily="18" charset="0"/>
              </a:rPr>
              <a:t>3</a:t>
            </a:r>
          </a:p>
        </p:txBody>
      </p:sp>
      <p:sp>
        <p:nvSpPr>
          <p:cNvPr id="13" name="TextBox 12"/>
          <p:cNvSpPr txBox="1"/>
          <p:nvPr/>
        </p:nvSpPr>
        <p:spPr>
          <a:xfrm>
            <a:off x="4602637" y="2405390"/>
            <a:ext cx="3474563" cy="1354217"/>
          </a:xfrm>
          <a:prstGeom prst="rect">
            <a:avLst/>
          </a:prstGeom>
          <a:noFill/>
        </p:spPr>
        <p:txBody>
          <a:bodyPr wrap="square" rtlCol="0">
            <a:spAutoFit/>
          </a:bodyPr>
          <a:lstStyle/>
          <a:p>
            <a:r>
              <a:rPr lang="en-US" sz="2800" dirty="0" smtClean="0">
                <a:latin typeface="Rockwell" panose="02060603020205020403" pitchFamily="18" charset="0"/>
              </a:rPr>
              <a:t>Decide </a:t>
            </a:r>
            <a:r>
              <a:rPr lang="en-US" dirty="0" smtClean="0"/>
              <a:t>what kind of health care you would want and who you would want to speak for you if you could not speak for yourself</a:t>
            </a:r>
            <a:endParaRPr lang="en-US" dirty="0"/>
          </a:p>
        </p:txBody>
      </p:sp>
      <p:sp>
        <p:nvSpPr>
          <p:cNvPr id="14" name="TextBox 13"/>
          <p:cNvSpPr txBox="1"/>
          <p:nvPr/>
        </p:nvSpPr>
        <p:spPr>
          <a:xfrm>
            <a:off x="4602637" y="3825389"/>
            <a:ext cx="3474563" cy="1077218"/>
          </a:xfrm>
          <a:prstGeom prst="rect">
            <a:avLst/>
          </a:prstGeom>
          <a:noFill/>
        </p:spPr>
        <p:txBody>
          <a:bodyPr wrap="square" rtlCol="0">
            <a:spAutoFit/>
          </a:bodyPr>
          <a:lstStyle/>
          <a:p>
            <a:r>
              <a:rPr lang="en-US" sz="2800" dirty="0" smtClean="0">
                <a:latin typeface="Rockwell" panose="02060603020205020403" pitchFamily="18" charset="0"/>
              </a:rPr>
              <a:t>Discuss </a:t>
            </a:r>
            <a:r>
              <a:rPr lang="en-US" dirty="0" smtClean="0"/>
              <a:t>your wishes with your loved ones and healthcare providers</a:t>
            </a:r>
            <a:endParaRPr lang="en-US" dirty="0"/>
          </a:p>
        </p:txBody>
      </p:sp>
      <p:sp>
        <p:nvSpPr>
          <p:cNvPr id="15" name="TextBox 14"/>
          <p:cNvSpPr txBox="1"/>
          <p:nvPr/>
        </p:nvSpPr>
        <p:spPr>
          <a:xfrm>
            <a:off x="4602637" y="5092988"/>
            <a:ext cx="3474563" cy="800219"/>
          </a:xfrm>
          <a:prstGeom prst="rect">
            <a:avLst/>
          </a:prstGeom>
          <a:noFill/>
        </p:spPr>
        <p:txBody>
          <a:bodyPr wrap="square" rtlCol="0">
            <a:spAutoFit/>
          </a:bodyPr>
          <a:lstStyle/>
          <a:p>
            <a:r>
              <a:rPr lang="en-US" sz="2800" dirty="0" smtClean="0">
                <a:latin typeface="Rockwell" panose="02060603020205020403" pitchFamily="18" charset="0"/>
              </a:rPr>
              <a:t>Document </a:t>
            </a:r>
            <a:r>
              <a:rPr lang="en-US" dirty="0" smtClean="0"/>
              <a:t>your wishes in the form of an advance directive</a:t>
            </a:r>
            <a:endParaRPr lang="en-US" dirty="0"/>
          </a:p>
        </p:txBody>
      </p:sp>
      <p:sp>
        <p:nvSpPr>
          <p:cNvPr id="16" name="TextBox 15"/>
          <p:cNvSpPr txBox="1"/>
          <p:nvPr/>
        </p:nvSpPr>
        <p:spPr>
          <a:xfrm>
            <a:off x="4600575" y="1748135"/>
            <a:ext cx="3158109" cy="461665"/>
          </a:xfrm>
          <a:prstGeom prst="rect">
            <a:avLst/>
          </a:prstGeom>
          <a:noFill/>
        </p:spPr>
        <p:txBody>
          <a:bodyPr wrap="none" rtlCol="0">
            <a:spAutoFit/>
          </a:bodyPr>
          <a:lstStyle/>
          <a:p>
            <a:r>
              <a:rPr lang="en-US" sz="2400" dirty="0" smtClean="0"/>
              <a:t>It’s as simple as 1, 2, 3…</a:t>
            </a:r>
            <a:endParaRPr lang="en-US" sz="2400" dirty="0"/>
          </a:p>
        </p:txBody>
      </p:sp>
      <p:pic>
        <p:nvPicPr>
          <p:cNvPr id="9" name="Picture 8"/>
          <p:cNvPicPr/>
          <p:nvPr/>
        </p:nvPicPr>
        <p:blipFill>
          <a:blip r:embed="rId4" cstate="print">
            <a:extLst>
              <a:ext uri="{BEBA8EAE-BF5A-486C-A8C5-ECC9F3942E4B}">
                <a14:imgProps xmlns:a14="http://schemas.microsoft.com/office/drawing/2010/main">
                  <a14:imgLayer r:embed="rId5">
                    <a14:imgEffect>
                      <a14:backgroundRemoval t="3754" b="95563" l="962" r="99359">
                        <a14:foregroundMark x1="53526" y1="33447" x2="53526" y2="33447"/>
                        <a14:foregroundMark x1="40064" y1="29010" x2="40064" y2="29010"/>
                        <a14:foregroundMark x1="40385" y1="37884" x2="40385" y2="37884"/>
                        <a14:foregroundMark x1="36218" y1="59386" x2="36218" y2="59386"/>
                        <a14:foregroundMark x1="19231" y1="53925" x2="19231" y2="53925"/>
                      </a14:backgroundRemoval>
                    </a14:imgEffect>
                  </a14:imgLayer>
                </a14:imgProps>
              </a:ext>
              <a:ext uri="{28A0092B-C50C-407E-A947-70E740481C1C}">
                <a14:useLocalDpi xmlns:a14="http://schemas.microsoft.com/office/drawing/2010/main" val="0"/>
              </a:ext>
            </a:extLst>
          </a:blip>
          <a:stretch>
            <a:fillRect/>
          </a:stretch>
        </p:blipFill>
        <p:spPr>
          <a:xfrm>
            <a:off x="194733" y="796750"/>
            <a:ext cx="2886074" cy="2978499"/>
          </a:xfrm>
          <a:prstGeom prst="rect">
            <a:avLst/>
          </a:prstGeom>
        </p:spPr>
      </p:pic>
      <p:sp>
        <p:nvSpPr>
          <p:cNvPr id="17" name="TextBox 16"/>
          <p:cNvSpPr txBox="1"/>
          <p:nvPr/>
        </p:nvSpPr>
        <p:spPr>
          <a:xfrm>
            <a:off x="8686800" y="0"/>
            <a:ext cx="444352" cy="400110"/>
          </a:xfrm>
          <a:prstGeom prst="rect">
            <a:avLst/>
          </a:prstGeom>
          <a:noFill/>
        </p:spPr>
        <p:txBody>
          <a:bodyPr wrap="none" rtlCol="0">
            <a:spAutoFit/>
          </a:bodyPr>
          <a:lstStyle/>
          <a:p>
            <a:r>
              <a:rPr lang="en-US" sz="2000" dirty="0" smtClean="0"/>
              <a:t>21</a:t>
            </a:r>
            <a:endParaRPr lang="en-US" sz="2000" dirty="0"/>
          </a:p>
        </p:txBody>
      </p:sp>
      <p:sp>
        <p:nvSpPr>
          <p:cNvPr id="22" name="TextBox 21"/>
          <p:cNvSpPr txBox="1"/>
          <p:nvPr/>
        </p:nvSpPr>
        <p:spPr>
          <a:xfrm>
            <a:off x="228600" y="3482876"/>
            <a:ext cx="3305713" cy="2308324"/>
          </a:xfrm>
          <a:prstGeom prst="rect">
            <a:avLst/>
          </a:prstGeom>
          <a:noFill/>
        </p:spPr>
        <p:txBody>
          <a:bodyPr wrap="none" rtlCol="0">
            <a:spAutoFit/>
          </a:bodyPr>
          <a:lstStyle/>
          <a:p>
            <a:r>
              <a:rPr lang="en-US" sz="2000" dirty="0" smtClean="0">
                <a:latin typeface="Gungsuh" panose="02030600000101010101" pitchFamily="18" charset="-127"/>
                <a:ea typeface="Gungsuh" panose="02030600000101010101" pitchFamily="18" charset="-127"/>
                <a:cs typeface="Courier New" panose="02070309020205020404" pitchFamily="49" charset="0"/>
              </a:rPr>
              <a:t>We plan for</a:t>
            </a:r>
          </a:p>
          <a:p>
            <a:r>
              <a:rPr lang="en-US" sz="2000" dirty="0" smtClean="0">
                <a:latin typeface="Gungsuh" panose="02030600000101010101" pitchFamily="18" charset="-127"/>
                <a:ea typeface="Gungsuh" panose="02030600000101010101" pitchFamily="18" charset="-127"/>
                <a:cs typeface="Courier New" panose="02070309020205020404" pitchFamily="49" charset="0"/>
              </a:rPr>
              <a:t>college, marriage,</a:t>
            </a:r>
          </a:p>
          <a:p>
            <a:r>
              <a:rPr lang="en-US" sz="2000" dirty="0" smtClean="0">
                <a:latin typeface="Gungsuh" panose="02030600000101010101" pitchFamily="18" charset="-127"/>
                <a:ea typeface="Gungsuh" panose="02030600000101010101" pitchFamily="18" charset="-127"/>
                <a:cs typeface="Courier New" panose="02070309020205020404" pitchFamily="49" charset="0"/>
              </a:rPr>
              <a:t>a baby, &amp; retirement…</a:t>
            </a:r>
          </a:p>
          <a:p>
            <a:r>
              <a:rPr lang="en-US" sz="2000" dirty="0" smtClean="0">
                <a:latin typeface="Gungsuh" panose="02030600000101010101" pitchFamily="18" charset="-127"/>
                <a:ea typeface="Gungsuh" panose="02030600000101010101" pitchFamily="18" charset="-127"/>
                <a:cs typeface="Courier New" panose="02070309020205020404" pitchFamily="49" charset="0"/>
              </a:rPr>
              <a:t>but we don’t prepare</a:t>
            </a:r>
          </a:p>
          <a:p>
            <a:r>
              <a:rPr lang="en-US" sz="2000" dirty="0" smtClean="0">
                <a:latin typeface="Gungsuh" panose="02030600000101010101" pitchFamily="18" charset="-127"/>
                <a:ea typeface="Gungsuh" panose="02030600000101010101" pitchFamily="18" charset="-127"/>
                <a:cs typeface="Courier New" panose="02070309020205020404" pitchFamily="49" charset="0"/>
              </a:rPr>
              <a:t>for the end of life. </a:t>
            </a:r>
          </a:p>
          <a:p>
            <a:endParaRPr lang="en-US" sz="2000" dirty="0">
              <a:latin typeface="Gungsuh" panose="02030600000101010101" pitchFamily="18" charset="-127"/>
              <a:ea typeface="Gungsuh" panose="02030600000101010101" pitchFamily="18" charset="-127"/>
              <a:cs typeface="Courier New" panose="02070309020205020404" pitchFamily="49" charset="0"/>
            </a:endParaRPr>
          </a:p>
          <a:p>
            <a:r>
              <a:rPr lang="en-US" sz="2400" dirty="0" smtClean="0">
                <a:latin typeface="Gungsuh" panose="02030600000101010101" pitchFamily="18" charset="-127"/>
                <a:ea typeface="Gungsuh" panose="02030600000101010101" pitchFamily="18" charset="-127"/>
                <a:cs typeface="Courier New" panose="02070309020205020404" pitchFamily="49" charset="0"/>
              </a:rPr>
              <a:t>Let’s change that!</a:t>
            </a:r>
            <a:endParaRPr lang="en-US" sz="2400" dirty="0">
              <a:latin typeface="Gungsuh" panose="02030600000101010101" pitchFamily="18" charset="-127"/>
              <a:ea typeface="Gungsuh" panose="02030600000101010101" pitchFamily="18" charset="-127"/>
              <a:cs typeface="Courier New" panose="02070309020205020404" pitchFamily="49" charset="0"/>
            </a:endParaRPr>
          </a:p>
        </p:txBody>
      </p:sp>
      <p:sp>
        <p:nvSpPr>
          <p:cNvPr id="23" name="TextBox 22"/>
          <p:cNvSpPr txBox="1"/>
          <p:nvPr/>
        </p:nvSpPr>
        <p:spPr>
          <a:xfrm>
            <a:off x="2819400" y="6290846"/>
            <a:ext cx="2908168" cy="369332"/>
          </a:xfrm>
          <a:prstGeom prst="rect">
            <a:avLst/>
          </a:prstGeom>
          <a:noFill/>
        </p:spPr>
        <p:txBody>
          <a:bodyPr wrap="none" rtlCol="0">
            <a:spAutoFit/>
          </a:bodyPr>
          <a:lstStyle/>
          <a:p>
            <a:r>
              <a:rPr lang="en-US" dirty="0" smtClean="0">
                <a:latin typeface="Gungsuh" panose="02030600000101010101" pitchFamily="18" charset="-127"/>
                <a:ea typeface="Gungsuh" panose="02030600000101010101" pitchFamily="18" charset="-127"/>
              </a:rPr>
              <a:t>www.GotPlans123.org </a:t>
            </a:r>
            <a:endParaRPr lang="en-US" dirty="0">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1540235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6" name="TextBox 5"/>
          <p:cNvSpPr txBox="1"/>
          <p:nvPr/>
        </p:nvSpPr>
        <p:spPr>
          <a:xfrm>
            <a:off x="152400" y="2755880"/>
            <a:ext cx="8915400" cy="3447098"/>
          </a:xfrm>
          <a:prstGeom prst="rect">
            <a:avLst/>
          </a:prstGeom>
          <a:noFill/>
        </p:spPr>
        <p:txBody>
          <a:bodyPr wrap="square" rtlCol="0">
            <a:spAutoFit/>
          </a:bodyPr>
          <a:lstStyle/>
          <a:p>
            <a:pPr marL="914400" indent="-914400">
              <a:buFont typeface="+mj-lt"/>
              <a:buAutoNum type="arabicPeriod"/>
            </a:pPr>
            <a:r>
              <a:rPr lang="en-US" sz="4400" b="1" dirty="0" smtClean="0"/>
              <a:t>Data</a:t>
            </a:r>
            <a:r>
              <a:rPr lang="en-US" sz="4800" dirty="0" smtClean="0"/>
              <a:t> </a:t>
            </a:r>
            <a:r>
              <a:rPr lang="en-US" sz="4800" b="1" dirty="0" smtClean="0"/>
              <a:t>–</a:t>
            </a:r>
            <a:r>
              <a:rPr lang="en-US" sz="4800" dirty="0" smtClean="0"/>
              <a:t> </a:t>
            </a:r>
            <a:endParaRPr lang="en-US" sz="3600" dirty="0" smtClean="0"/>
          </a:p>
          <a:p>
            <a:pPr marL="2400300" lvl="4" indent="-571500">
              <a:buFont typeface="Arial" panose="020B0604020202020204" pitchFamily="34" charset="0"/>
              <a:buChar char="•"/>
            </a:pPr>
            <a:r>
              <a:rPr lang="en-US" sz="2000" dirty="0" smtClean="0"/>
              <a:t>U.S. Census Bureau</a:t>
            </a:r>
          </a:p>
          <a:p>
            <a:pPr marL="2400300" lvl="4" indent="-571500">
              <a:buFont typeface="Arial" panose="020B0604020202020204" pitchFamily="34" charset="0"/>
              <a:buChar char="•"/>
            </a:pPr>
            <a:r>
              <a:rPr lang="en-US" sz="2000" dirty="0" smtClean="0"/>
              <a:t>North Carolina Office of Budget and Management</a:t>
            </a:r>
          </a:p>
          <a:p>
            <a:pPr marL="2400300" lvl="4" indent="-571500">
              <a:buFont typeface="Arial" panose="020B0604020202020204" pitchFamily="34" charset="0"/>
              <a:buChar char="•"/>
            </a:pPr>
            <a:r>
              <a:rPr lang="en-US" sz="2000" dirty="0" smtClean="0"/>
              <a:t>Pew Research Center</a:t>
            </a:r>
          </a:p>
          <a:p>
            <a:r>
              <a:rPr lang="en-US" sz="4800" b="1" dirty="0" smtClean="0"/>
              <a:t>2.   </a:t>
            </a:r>
            <a:r>
              <a:rPr lang="en-US" sz="4400" b="1" dirty="0" smtClean="0"/>
              <a:t>Implications</a:t>
            </a:r>
            <a:r>
              <a:rPr lang="en-US" sz="4400" dirty="0" smtClean="0"/>
              <a:t> </a:t>
            </a:r>
            <a:r>
              <a:rPr lang="en-US" sz="4400" b="1" dirty="0" smtClean="0"/>
              <a:t>–</a:t>
            </a:r>
            <a:r>
              <a:rPr lang="en-US" sz="4400" dirty="0" smtClean="0"/>
              <a:t> </a:t>
            </a:r>
            <a:endParaRPr lang="en-US" sz="3600" dirty="0" smtClean="0"/>
          </a:p>
          <a:p>
            <a:endParaRPr lang="en-US" sz="1400" dirty="0" smtClean="0"/>
          </a:p>
          <a:p>
            <a:r>
              <a:rPr lang="en-US" sz="4400" b="1" dirty="0" smtClean="0"/>
              <a:t>3.   Call to Action </a:t>
            </a:r>
            <a:r>
              <a:rPr lang="en-US" sz="4800" b="1" dirty="0" smtClean="0"/>
              <a:t>– </a:t>
            </a:r>
            <a:endParaRPr lang="en-US" sz="3600" dirty="0"/>
          </a:p>
        </p:txBody>
      </p:sp>
      <p:sp>
        <p:nvSpPr>
          <p:cNvPr id="7" name="TextBox 6"/>
          <p:cNvSpPr txBox="1"/>
          <p:nvPr/>
        </p:nvSpPr>
        <p:spPr>
          <a:xfrm>
            <a:off x="2731578" y="533400"/>
            <a:ext cx="3440622" cy="1107996"/>
          </a:xfrm>
          <a:prstGeom prst="rect">
            <a:avLst/>
          </a:prstGeom>
          <a:noFill/>
        </p:spPr>
        <p:txBody>
          <a:bodyPr wrap="none" rtlCol="0">
            <a:spAutoFit/>
          </a:bodyPr>
          <a:lstStyle/>
          <a:p>
            <a:r>
              <a:rPr lang="en-US" sz="6600" dirty="0" smtClean="0"/>
              <a:t>Overview</a:t>
            </a:r>
            <a:endParaRPr lang="en-US" sz="6600" dirty="0"/>
          </a:p>
        </p:txBody>
      </p:sp>
      <p:sp>
        <p:nvSpPr>
          <p:cNvPr id="8" name="TextBox 7"/>
          <p:cNvSpPr txBox="1"/>
          <p:nvPr/>
        </p:nvSpPr>
        <p:spPr>
          <a:xfrm>
            <a:off x="228600" y="1447800"/>
            <a:ext cx="8735853" cy="1261884"/>
          </a:xfrm>
          <a:prstGeom prst="rect">
            <a:avLst/>
          </a:prstGeom>
          <a:noFill/>
        </p:spPr>
        <p:txBody>
          <a:bodyPr wrap="square" rtlCol="0">
            <a:spAutoFit/>
          </a:bodyPr>
          <a:lstStyle/>
          <a:p>
            <a:r>
              <a:rPr lang="en-US" sz="2800" b="1" dirty="0" smtClean="0"/>
              <a:t>Goal:</a:t>
            </a:r>
            <a:r>
              <a:rPr lang="en-US" sz="2400" dirty="0" smtClean="0"/>
              <a:t> to examine the changing age demographics from 2000 to 2050 at the national, state and county level, discuss the implications of change, and promote action within the community. </a:t>
            </a:r>
            <a:endParaRPr lang="en-US" sz="2400" dirty="0"/>
          </a:p>
        </p:txBody>
      </p:sp>
      <p:sp>
        <p:nvSpPr>
          <p:cNvPr id="9" name="TextBox 8"/>
          <p:cNvSpPr txBox="1"/>
          <p:nvPr/>
        </p:nvSpPr>
        <p:spPr>
          <a:xfrm>
            <a:off x="2742464" y="2895600"/>
            <a:ext cx="4960910" cy="646331"/>
          </a:xfrm>
          <a:prstGeom prst="rect">
            <a:avLst/>
          </a:prstGeom>
          <a:noFill/>
        </p:spPr>
        <p:txBody>
          <a:bodyPr wrap="none" rtlCol="0">
            <a:spAutoFit/>
          </a:bodyPr>
          <a:lstStyle/>
          <a:p>
            <a:r>
              <a:rPr lang="en-US" sz="3600" dirty="0" smtClean="0"/>
              <a:t>What is going to happen?</a:t>
            </a:r>
            <a:endParaRPr lang="en-US" sz="3600" dirty="0"/>
          </a:p>
        </p:txBody>
      </p:sp>
      <p:sp>
        <p:nvSpPr>
          <p:cNvPr id="10" name="TextBox 9"/>
          <p:cNvSpPr txBox="1"/>
          <p:nvPr/>
        </p:nvSpPr>
        <p:spPr>
          <a:xfrm>
            <a:off x="4389174" y="4535269"/>
            <a:ext cx="4373826" cy="646331"/>
          </a:xfrm>
          <a:prstGeom prst="rect">
            <a:avLst/>
          </a:prstGeom>
          <a:noFill/>
        </p:spPr>
        <p:txBody>
          <a:bodyPr wrap="none" rtlCol="0">
            <a:spAutoFit/>
          </a:bodyPr>
          <a:lstStyle/>
          <a:p>
            <a:r>
              <a:rPr lang="en-US" sz="3600" dirty="0" smtClean="0"/>
              <a:t>What does this mean?</a:t>
            </a:r>
            <a:endParaRPr lang="en-US" sz="3600" dirty="0"/>
          </a:p>
        </p:txBody>
      </p:sp>
      <p:sp>
        <p:nvSpPr>
          <p:cNvPr id="11" name="TextBox 10"/>
          <p:cNvSpPr txBox="1"/>
          <p:nvPr/>
        </p:nvSpPr>
        <p:spPr>
          <a:xfrm>
            <a:off x="4620749" y="5449669"/>
            <a:ext cx="3429785" cy="646331"/>
          </a:xfrm>
          <a:prstGeom prst="rect">
            <a:avLst/>
          </a:prstGeom>
          <a:noFill/>
        </p:spPr>
        <p:txBody>
          <a:bodyPr wrap="none" rtlCol="0">
            <a:spAutoFit/>
          </a:bodyPr>
          <a:lstStyle/>
          <a:p>
            <a:r>
              <a:rPr lang="en-US" sz="3600" dirty="0" smtClean="0"/>
              <a:t>What can we do?</a:t>
            </a:r>
            <a:endParaRPr lang="en-US" sz="3600" dirty="0"/>
          </a:p>
        </p:txBody>
      </p:sp>
      <p:sp>
        <p:nvSpPr>
          <p:cNvPr id="13" name="TextBox 12"/>
          <p:cNvSpPr txBox="1"/>
          <p:nvPr/>
        </p:nvSpPr>
        <p:spPr>
          <a:xfrm>
            <a:off x="8829490" y="0"/>
            <a:ext cx="314510" cy="400110"/>
          </a:xfrm>
          <a:prstGeom prst="rect">
            <a:avLst/>
          </a:prstGeom>
          <a:noFill/>
        </p:spPr>
        <p:txBody>
          <a:bodyPr wrap="none" rtlCol="0">
            <a:spAutoFit/>
          </a:bodyPr>
          <a:lstStyle/>
          <a:p>
            <a:r>
              <a:rPr lang="en-US" sz="2000" dirty="0" smtClean="0"/>
              <a:t>1</a:t>
            </a:r>
            <a:endParaRPr lang="en-US" sz="2000" dirty="0"/>
          </a:p>
        </p:txBody>
      </p:sp>
      <p:sp>
        <p:nvSpPr>
          <p:cNvPr id="4" name="TextBox 3"/>
          <p:cNvSpPr txBox="1"/>
          <p:nvPr/>
        </p:nvSpPr>
        <p:spPr>
          <a:xfrm>
            <a:off x="9296400" y="400110"/>
            <a:ext cx="2590800" cy="4832092"/>
          </a:xfrm>
          <a:prstGeom prst="rect">
            <a:avLst/>
          </a:prstGeom>
          <a:noFill/>
        </p:spPr>
        <p:txBody>
          <a:bodyPr wrap="square" rtlCol="0">
            <a:spAutoFit/>
          </a:bodyPr>
          <a:lstStyle/>
          <a:p>
            <a:r>
              <a:rPr lang="en-US" sz="1400" dirty="0"/>
              <a:t>The goal of this presentation is to examine the changing age demographics from 2000 to 2050 at the national, state and county level, to discuss the implications of this change, and to promote action within the community. The first part of this presentation will be concerned with data. The second part will outline the implications of the changing age demographic, and the third and final part will present a call to action. We hope to answer three questions related to the changes in the aging population: (1) What is going to happen? (2) What does this mean? And (3) What </a:t>
            </a:r>
            <a:r>
              <a:rPr lang="en-US" sz="1400" dirty="0" smtClean="0"/>
              <a:t>can </a:t>
            </a:r>
            <a:r>
              <a:rPr lang="en-US" sz="1400" dirty="0"/>
              <a:t>we do?</a:t>
            </a:r>
          </a:p>
          <a:p>
            <a:endParaRPr lang="en-US" sz="1400" dirty="0"/>
          </a:p>
          <a:p>
            <a:r>
              <a:rPr lang="en-US" sz="1400" dirty="0"/>
              <a:t>So let’s get started </a:t>
            </a:r>
          </a:p>
          <a:p>
            <a:endParaRPr lang="en-US" sz="1400" dirty="0"/>
          </a:p>
        </p:txBody>
      </p:sp>
    </p:spTree>
    <p:extLst>
      <p:ext uri="{BB962C8B-B14F-4D97-AF65-F5344CB8AC3E}">
        <p14:creationId xmlns:p14="http://schemas.microsoft.com/office/powerpoint/2010/main" val="1912399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2" name="Title 1"/>
          <p:cNvSpPr>
            <a:spLocks noGrp="1"/>
          </p:cNvSpPr>
          <p:nvPr>
            <p:ph type="title"/>
          </p:nvPr>
        </p:nvSpPr>
        <p:spPr>
          <a:xfrm>
            <a:off x="304800" y="1828800"/>
            <a:ext cx="8534400" cy="1143000"/>
          </a:xfrm>
        </p:spPr>
        <p:txBody>
          <a:bodyPr>
            <a:noAutofit/>
          </a:bodyPr>
          <a:lstStyle/>
          <a:p>
            <a:r>
              <a:rPr lang="en-US" sz="5400" dirty="0" smtClean="0"/>
              <a:t>My wish for you in this region</a:t>
            </a:r>
            <a:endParaRPr lang="en-US" sz="5400" dirty="0"/>
          </a:p>
        </p:txBody>
      </p:sp>
      <p:sp>
        <p:nvSpPr>
          <p:cNvPr id="3" name="Content Placeholder 2"/>
          <p:cNvSpPr>
            <a:spLocks noGrp="1"/>
          </p:cNvSpPr>
          <p:nvPr>
            <p:ph idx="1"/>
          </p:nvPr>
        </p:nvSpPr>
        <p:spPr>
          <a:xfrm>
            <a:off x="9220200" y="533400"/>
            <a:ext cx="3352800" cy="4525963"/>
          </a:xfrm>
        </p:spPr>
        <p:txBody>
          <a:bodyPr>
            <a:normAutofit fontScale="92500" lnSpcReduction="20000"/>
          </a:bodyPr>
          <a:lstStyle/>
          <a:p>
            <a:r>
              <a:rPr lang="en-US" sz="1600" dirty="0" smtClean="0"/>
              <a:t>52 percent of our patients are with us for 14 days or less.</a:t>
            </a:r>
          </a:p>
          <a:p>
            <a:r>
              <a:rPr lang="en-US" sz="1600" dirty="0" smtClean="0"/>
              <a:t>Of that 52 percent, 33 percent of people are with us for less than 7 days. Yet, people spend 9 months preparing for the birth of a child. I’ve shared the data, I’ve shared the implications. </a:t>
            </a:r>
          </a:p>
          <a:p>
            <a:r>
              <a:rPr lang="en-US" sz="1600" dirty="0" smtClean="0"/>
              <a:t>We can either shape this region, or the region will be shaped for us. </a:t>
            </a:r>
          </a:p>
          <a:p>
            <a:r>
              <a:rPr lang="en-US" sz="1600" dirty="0" smtClean="0"/>
              <a:t>This is personal. It’s what I see every day. I firmly believe that people can pull together and plan for the future, or it will be planned for them. </a:t>
            </a:r>
          </a:p>
          <a:p>
            <a:r>
              <a:rPr lang="en-US" sz="1600" dirty="0" smtClean="0"/>
              <a:t>What I’ve learned from patients that I’ve served is that every day you can make a big contribution, we have to make every day count. </a:t>
            </a:r>
          </a:p>
          <a:p>
            <a:r>
              <a:rPr lang="en-US" sz="1600" dirty="0" smtClean="0"/>
              <a:t>I hope that what you’ve heard today will not just alarm you, but inspire you to lead and take action. </a:t>
            </a:r>
            <a:endParaRPr lang="en-US" sz="1600" dirty="0"/>
          </a:p>
        </p:txBody>
      </p:sp>
    </p:spTree>
    <p:extLst>
      <p:ext uri="{BB962C8B-B14F-4D97-AF65-F5344CB8AC3E}">
        <p14:creationId xmlns:p14="http://schemas.microsoft.com/office/powerpoint/2010/main" val="3780571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2" name="Title 1"/>
          <p:cNvSpPr>
            <a:spLocks noGrp="1"/>
          </p:cNvSpPr>
          <p:nvPr>
            <p:ph type="title"/>
          </p:nvPr>
        </p:nvSpPr>
        <p:spPr>
          <a:xfrm>
            <a:off x="457200" y="304800"/>
            <a:ext cx="8229600" cy="1143000"/>
          </a:xfrm>
        </p:spPr>
        <p:txBody>
          <a:bodyPr>
            <a:normAutofit/>
          </a:bodyPr>
          <a:lstStyle/>
          <a:p>
            <a:r>
              <a:rPr lang="en-US" sz="4000" dirty="0" smtClean="0"/>
              <a:t>Sources</a:t>
            </a:r>
            <a:endParaRPr lang="en-US" sz="4000" dirty="0"/>
          </a:p>
        </p:txBody>
      </p:sp>
      <p:sp>
        <p:nvSpPr>
          <p:cNvPr id="4" name="TextBox 3"/>
          <p:cNvSpPr txBox="1"/>
          <p:nvPr/>
        </p:nvSpPr>
        <p:spPr>
          <a:xfrm>
            <a:off x="295275" y="1143000"/>
            <a:ext cx="8534400" cy="5755422"/>
          </a:xfrm>
          <a:prstGeom prst="rect">
            <a:avLst/>
          </a:prstGeom>
          <a:noFill/>
        </p:spPr>
        <p:txBody>
          <a:bodyPr wrap="square" rtlCol="0">
            <a:spAutoFit/>
          </a:bodyPr>
          <a:lstStyle/>
          <a:p>
            <a:r>
              <a:rPr lang="en-US" sz="1600" u="sng" dirty="0" smtClean="0"/>
              <a:t>Census, Population Estimates and Projections:</a:t>
            </a:r>
          </a:p>
          <a:p>
            <a:pPr marL="285750" indent="-285750">
              <a:buFont typeface="Arial" panose="020B0604020202020204" pitchFamily="34" charset="0"/>
              <a:buChar char="•"/>
            </a:pPr>
            <a:r>
              <a:rPr lang="en-US" sz="1600" dirty="0" smtClean="0"/>
              <a:t>North Carolina Office of Budget and Management – Population Estimates and Projections </a:t>
            </a:r>
            <a:r>
              <a:rPr lang="en-US" sz="1600" dirty="0" smtClean="0">
                <a:hlinkClick r:id="rId4"/>
              </a:rPr>
              <a:t>http</a:t>
            </a:r>
            <a:r>
              <a:rPr lang="en-US" sz="1600" dirty="0">
                <a:hlinkClick r:id="rId4"/>
              </a:rPr>
              <a:t>://</a:t>
            </a:r>
            <a:r>
              <a:rPr lang="en-US" sz="1600" dirty="0" smtClean="0">
                <a:hlinkClick r:id="rId4"/>
              </a:rPr>
              <a:t>www.osbm.state.nc.us/index.shtm</a:t>
            </a:r>
            <a:r>
              <a:rPr lang="en-US" sz="1600" dirty="0" smtClean="0"/>
              <a:t> </a:t>
            </a:r>
            <a:endParaRPr lang="en-US" sz="1600" dirty="0" smtClean="0">
              <a:solidFill>
                <a:srgbClr val="FF0000"/>
              </a:solidFill>
            </a:endParaRPr>
          </a:p>
          <a:p>
            <a:pPr marL="285750" indent="-285750">
              <a:buFont typeface="Arial" panose="020B0604020202020204" pitchFamily="34" charset="0"/>
              <a:buChar char="•"/>
            </a:pPr>
            <a:r>
              <a:rPr lang="en-US" sz="1600" dirty="0" smtClean="0"/>
              <a:t>American </a:t>
            </a:r>
            <a:r>
              <a:rPr lang="en-US" sz="1600" dirty="0" err="1" smtClean="0"/>
              <a:t>FactFinder</a:t>
            </a:r>
            <a:r>
              <a:rPr lang="en-US" sz="1600" dirty="0" smtClean="0"/>
              <a:t> - 2000 and 2010 Census Data. </a:t>
            </a:r>
            <a:r>
              <a:rPr lang="en-US" sz="1600" dirty="0" smtClean="0">
                <a:hlinkClick r:id="rId5"/>
              </a:rPr>
              <a:t>http</a:t>
            </a:r>
            <a:r>
              <a:rPr lang="en-US" sz="1600" dirty="0">
                <a:hlinkClick r:id="rId5"/>
              </a:rPr>
              <a:t>://</a:t>
            </a:r>
            <a:r>
              <a:rPr lang="en-US" sz="1600" dirty="0" smtClean="0">
                <a:hlinkClick r:id="rId5"/>
              </a:rPr>
              <a:t>factfinder2.census.gov/faces/nav/jsf/pages/index.xhtml</a:t>
            </a:r>
            <a:r>
              <a:rPr lang="en-US" sz="1600" dirty="0" smtClean="0"/>
              <a:t> </a:t>
            </a:r>
          </a:p>
          <a:p>
            <a:pPr marL="285750" indent="-285750">
              <a:buFont typeface="Arial" panose="020B0604020202020204" pitchFamily="34" charset="0"/>
              <a:buChar char="•"/>
            </a:pPr>
            <a:r>
              <a:rPr lang="en-US" sz="1600" dirty="0" smtClean="0"/>
              <a:t>“The Baby Boom Cohort in the United States: 2012 to 2060.” Sandra L. Colby and Jennifer M. </a:t>
            </a:r>
            <a:r>
              <a:rPr lang="en-US" sz="1600" dirty="0" err="1" smtClean="0"/>
              <a:t>Ortman</a:t>
            </a:r>
            <a:r>
              <a:rPr lang="en-US" sz="1600" dirty="0" smtClean="0"/>
              <a:t>, May 2014, Current Population Reports, </a:t>
            </a:r>
            <a:r>
              <a:rPr lang="en-US" sz="1600" i="1" dirty="0" smtClean="0"/>
              <a:t>Population Estimates and Projections</a:t>
            </a:r>
            <a:r>
              <a:rPr lang="en-US" sz="1600" dirty="0"/>
              <a:t>, </a:t>
            </a:r>
            <a:r>
              <a:rPr lang="en-US" sz="1600" dirty="0" smtClean="0"/>
              <a:t>United States Census. </a:t>
            </a:r>
            <a:r>
              <a:rPr lang="en-US" sz="1600" dirty="0" smtClean="0">
                <a:hlinkClick r:id="rId6"/>
              </a:rPr>
              <a:t>http</a:t>
            </a:r>
            <a:r>
              <a:rPr lang="en-US" sz="1600" dirty="0">
                <a:hlinkClick r:id="rId6"/>
              </a:rPr>
              <a:t>://</a:t>
            </a:r>
            <a:r>
              <a:rPr lang="en-US" sz="1600" dirty="0" smtClean="0">
                <a:hlinkClick r:id="rId6"/>
              </a:rPr>
              <a:t>www.census.gov/prod/2014pubs/p25-1141.pdf</a:t>
            </a:r>
            <a:r>
              <a:rPr lang="en-US" sz="1600" dirty="0" smtClean="0"/>
              <a:t> </a:t>
            </a:r>
          </a:p>
          <a:p>
            <a:pPr marL="285750" indent="-285750">
              <a:buFont typeface="Arial" panose="020B0604020202020204" pitchFamily="34" charset="0"/>
              <a:buChar char="•"/>
            </a:pPr>
            <a:r>
              <a:rPr lang="en-US" sz="1600" dirty="0" smtClean="0"/>
              <a:t>“U.S. Population Projections: 2005-2050,” Jeffrey S. Passel and </a:t>
            </a:r>
            <a:r>
              <a:rPr lang="en-US" sz="1600" dirty="0" err="1" smtClean="0"/>
              <a:t>D’Vera</a:t>
            </a:r>
            <a:r>
              <a:rPr lang="en-US" sz="1600" dirty="0" smtClean="0"/>
              <a:t> Cohn, </a:t>
            </a:r>
            <a:r>
              <a:rPr lang="en-US" sz="1600" i="1" dirty="0" smtClean="0"/>
              <a:t>Pew Research Center</a:t>
            </a:r>
            <a:r>
              <a:rPr lang="en-US" sz="1600" dirty="0" smtClean="0"/>
              <a:t>, February 2008. </a:t>
            </a:r>
            <a:r>
              <a:rPr lang="en-US" sz="1600" dirty="0" smtClean="0">
                <a:hlinkClick r:id="rId7"/>
              </a:rPr>
              <a:t>www.pewresearch.org</a:t>
            </a:r>
            <a:endParaRPr lang="en-US" sz="1600" dirty="0" smtClean="0"/>
          </a:p>
          <a:p>
            <a:pPr marL="285750" indent="-285750">
              <a:buFont typeface="Arial" panose="020B0604020202020204" pitchFamily="34" charset="0"/>
              <a:buChar char="•"/>
            </a:pPr>
            <a:r>
              <a:rPr lang="en-US" sz="1600" dirty="0" smtClean="0"/>
              <a:t>Centers for Disease Control and Prevention. </a:t>
            </a:r>
            <a:r>
              <a:rPr lang="en-US" sz="1600" i="1" dirty="0" smtClean="0"/>
              <a:t>The State of Aging and Health in America 2013</a:t>
            </a:r>
            <a:r>
              <a:rPr lang="en-US" sz="1600" dirty="0" smtClean="0"/>
              <a:t>. Atlanta, GA: Centers for Disease Control and Prevention, US Department of Health and Human Services, 2013.</a:t>
            </a:r>
          </a:p>
          <a:p>
            <a:r>
              <a:rPr lang="en-US" sz="1600" u="sng" dirty="0" smtClean="0"/>
              <a:t>Retiree Assets and Debt:</a:t>
            </a:r>
          </a:p>
          <a:p>
            <a:pPr marL="285750" indent="-285750">
              <a:buFont typeface="Arial" panose="020B0604020202020204" pitchFamily="34" charset="0"/>
              <a:buChar char="•"/>
            </a:pPr>
            <a:r>
              <a:rPr lang="en-US" sz="1600" dirty="0" err="1"/>
              <a:t>Anguelov</a:t>
            </a:r>
            <a:r>
              <a:rPr lang="en-US" sz="1600" dirty="0"/>
              <a:t> and </a:t>
            </a:r>
            <a:r>
              <a:rPr lang="en-US" sz="1600" dirty="0" err="1" smtClean="0"/>
              <a:t>Tamborini</a:t>
            </a:r>
            <a:r>
              <a:rPr lang="en-US" sz="1600" dirty="0" smtClean="0"/>
              <a:t>. United States Social Security Website – Office of Retirement Policy – “Near-Retirees are Holding Substantial Debt.” </a:t>
            </a:r>
            <a:r>
              <a:rPr lang="en-US" sz="1600" i="1" dirty="0" smtClean="0"/>
              <a:t>Social </a:t>
            </a:r>
            <a:r>
              <a:rPr lang="en-US" sz="1600" i="1" dirty="0"/>
              <a:t>Security </a:t>
            </a:r>
            <a:r>
              <a:rPr lang="en-US" sz="1600" i="1" dirty="0" smtClean="0"/>
              <a:t>Bulletin, </a:t>
            </a:r>
            <a:r>
              <a:rPr lang="en-US" sz="1600" dirty="0" smtClean="0"/>
              <a:t>2010.</a:t>
            </a:r>
            <a:r>
              <a:rPr lang="en-US" sz="1600" i="1" dirty="0" smtClean="0"/>
              <a:t> </a:t>
            </a:r>
            <a:r>
              <a:rPr lang="en-US" sz="1600" dirty="0" smtClean="0">
                <a:hlinkClick r:id="rId8"/>
              </a:rPr>
              <a:t>    http://www.ssa.gov/retirementpolicy/research/debt-trend.html</a:t>
            </a:r>
            <a:r>
              <a:rPr lang="en-US" sz="1600" dirty="0" smtClean="0"/>
              <a:t> </a:t>
            </a:r>
          </a:p>
          <a:p>
            <a:pPr marL="285750" indent="-285750">
              <a:buFont typeface="Arial" panose="020B0604020202020204" pitchFamily="34" charset="0"/>
              <a:buChar char="•"/>
            </a:pPr>
            <a:r>
              <a:rPr lang="en-US" sz="1600" dirty="0" smtClean="0"/>
              <a:t>David Bernard, “The Baby Boomer Number Game,” US News and World Report, 23 March 2012, Web. </a:t>
            </a:r>
            <a:r>
              <a:rPr lang="en-US" sz="1600" dirty="0" smtClean="0">
                <a:hlinkClick r:id="rId9"/>
              </a:rPr>
              <a:t>http://money.usnews.com/money/blogs/on-retirement/2012/03/23/the-baby-boomer-number-game</a:t>
            </a:r>
            <a:r>
              <a:rPr lang="en-US" sz="1600" dirty="0" smtClean="0"/>
              <a:t> </a:t>
            </a:r>
          </a:p>
          <a:p>
            <a:endParaRPr lang="en-US" sz="1600" dirty="0" smtClean="0"/>
          </a:p>
          <a:p>
            <a:endParaRPr lang="en-US" sz="1600" dirty="0" smtClean="0"/>
          </a:p>
          <a:p>
            <a:endParaRPr lang="en-US" sz="1600" dirty="0">
              <a:solidFill>
                <a:srgbClr val="FF0000"/>
              </a:solidFill>
            </a:endParaRPr>
          </a:p>
        </p:txBody>
      </p:sp>
    </p:spTree>
    <p:extLst>
      <p:ext uri="{BB962C8B-B14F-4D97-AF65-F5344CB8AC3E}">
        <p14:creationId xmlns:p14="http://schemas.microsoft.com/office/powerpoint/2010/main" val="18754900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86" name="Rectangle 85"/>
          <p:cNvSpPr/>
          <p:nvPr/>
        </p:nvSpPr>
        <p:spPr>
          <a:xfrm>
            <a:off x="304800" y="1371600"/>
            <a:ext cx="8610600" cy="4031873"/>
          </a:xfrm>
          <a:prstGeom prst="rect">
            <a:avLst/>
          </a:prstGeom>
        </p:spPr>
        <p:txBody>
          <a:bodyPr wrap="square">
            <a:spAutoFit/>
          </a:bodyPr>
          <a:lstStyle/>
          <a:p>
            <a:pPr marL="285750" indent="-285750">
              <a:buFont typeface="Arial" panose="020B0604020202020204" pitchFamily="34" charset="0"/>
              <a:buChar char="•"/>
            </a:pPr>
            <a:r>
              <a:rPr lang="en-US" sz="1600" dirty="0"/>
              <a:t>Siedle, Edward. “The Greatest Retirement Crisis in American History.” </a:t>
            </a:r>
            <a:r>
              <a:rPr lang="en-US" sz="1600" i="1" dirty="0"/>
              <a:t>Forbes</a:t>
            </a:r>
            <a:r>
              <a:rPr lang="en-US" sz="1600" dirty="0"/>
              <a:t> Online. 20 March 2013. Accessed July 2014. </a:t>
            </a:r>
            <a:r>
              <a:rPr lang="en-US" sz="1600" dirty="0">
                <a:hlinkClick r:id="rId3"/>
              </a:rPr>
              <a:t>http://www.forbes.com/sites/edwardsiedle/2013/03/20/the-greatest-retirement-crisis-in-american-history/</a:t>
            </a:r>
            <a:r>
              <a:rPr lang="en-US" sz="1600" dirty="0"/>
              <a:t> </a:t>
            </a:r>
          </a:p>
          <a:p>
            <a:pPr marL="285750" indent="-285750">
              <a:buFont typeface="Arial" panose="020B0604020202020204" pitchFamily="34" charset="0"/>
              <a:buChar char="•"/>
            </a:pPr>
            <a:r>
              <a:rPr lang="en-US" sz="1600" dirty="0" err="1" smtClean="0"/>
              <a:t>Braedyn</a:t>
            </a:r>
            <a:r>
              <a:rPr lang="en-US" sz="1600" dirty="0" smtClean="0"/>
              <a:t> </a:t>
            </a:r>
            <a:r>
              <a:rPr lang="en-US" sz="1600" dirty="0" err="1"/>
              <a:t>Kromer</a:t>
            </a:r>
            <a:r>
              <a:rPr lang="en-US" sz="1600" dirty="0"/>
              <a:t> and David Howard, “Labor Force Participation and Work Status of People 65 Years and Older,” American Community Survey Briefs, U.S. Census, 2013. </a:t>
            </a:r>
            <a:r>
              <a:rPr lang="en-US" sz="1600" dirty="0">
                <a:hlinkClick r:id="rId4"/>
              </a:rPr>
              <a:t>http://www.census.gov/prod/2013pubs/acsbr11-09.pdf</a:t>
            </a:r>
            <a:r>
              <a:rPr lang="en-US" sz="1600" dirty="0"/>
              <a:t> </a:t>
            </a:r>
            <a:endParaRPr lang="en-US" sz="1600" dirty="0" smtClean="0"/>
          </a:p>
          <a:p>
            <a:pPr marL="285750" indent="-285750">
              <a:buFont typeface="Arial" panose="020B0604020202020204" pitchFamily="34" charset="0"/>
              <a:buChar char="•"/>
            </a:pPr>
            <a:r>
              <a:rPr lang="en-US" sz="1600" dirty="0" smtClean="0"/>
              <a:t>Kelly </a:t>
            </a:r>
            <a:r>
              <a:rPr lang="en-US" sz="1600" dirty="0"/>
              <a:t>A. Holder and Sandra L. Clark, “Working Beyond Retirement-Age,” U.S. Census Bureau Housing and Household Economics Division Labor Force Statistics Branch, Presented 2008</a:t>
            </a:r>
          </a:p>
          <a:p>
            <a:r>
              <a:rPr lang="en-US" sz="1600" dirty="0"/>
              <a:t>       </a:t>
            </a:r>
            <a:r>
              <a:rPr lang="en-US" sz="1600" dirty="0">
                <a:hlinkClick r:id="rId5"/>
              </a:rPr>
              <a:t>https://</a:t>
            </a:r>
            <a:r>
              <a:rPr lang="en-US" sz="1600" dirty="0" smtClean="0">
                <a:hlinkClick r:id="rId5"/>
              </a:rPr>
              <a:t>www.census.gov/hhes/www/laborfor/Working-Beyond-Retirement-Age.pdf</a:t>
            </a:r>
            <a:endParaRPr lang="en-US" sz="1600" dirty="0" smtClean="0"/>
          </a:p>
          <a:p>
            <a:r>
              <a:rPr lang="en-US" sz="1600" u="sng" dirty="0" smtClean="0"/>
              <a:t>Disease Prevalence and Projections:</a:t>
            </a:r>
            <a:r>
              <a:rPr lang="en-US" sz="1600" dirty="0" smtClean="0"/>
              <a:t> </a:t>
            </a:r>
            <a:endParaRPr lang="en-US" sz="1600" dirty="0"/>
          </a:p>
          <a:p>
            <a:pPr marL="285750" indent="-285750">
              <a:buFont typeface="Arial" panose="020B0604020202020204" pitchFamily="34" charset="0"/>
              <a:buChar char="•"/>
            </a:pPr>
            <a:r>
              <a:rPr lang="en-US" sz="1600" dirty="0"/>
              <a:t>Boyle, </a:t>
            </a:r>
            <a:r>
              <a:rPr lang="en-US" sz="1600" dirty="0" err="1"/>
              <a:t>Honeyvutt</a:t>
            </a:r>
            <a:r>
              <a:rPr lang="en-US" sz="1600" dirty="0"/>
              <a:t>, Narayan, </a:t>
            </a:r>
            <a:r>
              <a:rPr lang="en-US" sz="1600" dirty="0" err="1"/>
              <a:t>Hoerger</a:t>
            </a:r>
            <a:r>
              <a:rPr lang="en-US" sz="1600" dirty="0"/>
              <a:t>, </a:t>
            </a:r>
            <a:r>
              <a:rPr lang="en-US" sz="1600" dirty="0" err="1"/>
              <a:t>Geiss</a:t>
            </a:r>
            <a:r>
              <a:rPr lang="en-US" sz="1600" dirty="0"/>
              <a:t>, Chen and </a:t>
            </a:r>
            <a:r>
              <a:rPr lang="en-US" sz="1600" dirty="0" smtClean="0"/>
              <a:t>Thompson. “</a:t>
            </a:r>
            <a:r>
              <a:rPr lang="en-US" sz="1600" dirty="0"/>
              <a:t>Projection of Diabetes Burden Through 2050: Impact of changing demography and disease prevalence in the U.S</a:t>
            </a:r>
            <a:r>
              <a:rPr lang="en-US" sz="1600" dirty="0" smtClean="0"/>
              <a:t>.” </a:t>
            </a:r>
            <a:r>
              <a:rPr lang="en-US" sz="1600" i="1" dirty="0" smtClean="0"/>
              <a:t>American </a:t>
            </a:r>
            <a:r>
              <a:rPr lang="en-US" sz="1600" i="1" dirty="0"/>
              <a:t>Diabetes Association </a:t>
            </a:r>
          </a:p>
          <a:p>
            <a:r>
              <a:rPr lang="en-US" sz="1600" dirty="0"/>
              <a:t>        </a:t>
            </a:r>
            <a:r>
              <a:rPr lang="en-US" sz="1600" dirty="0">
                <a:hlinkClick r:id="rId6"/>
              </a:rPr>
              <a:t>http://care.diabetesjournals.org/content/24/11/1936.long</a:t>
            </a:r>
            <a:r>
              <a:rPr lang="en-US" sz="1600" dirty="0"/>
              <a:t> </a:t>
            </a:r>
          </a:p>
          <a:p>
            <a:pPr marL="285750" indent="-285750">
              <a:buFont typeface="Arial" panose="020B0604020202020204" pitchFamily="34" charset="0"/>
              <a:buChar char="•"/>
            </a:pPr>
            <a:r>
              <a:rPr lang="en-US" sz="1600" dirty="0"/>
              <a:t>Alzheimer’s Association, 2014 Alzheimer’s Disease Facts and Figures, </a:t>
            </a:r>
            <a:r>
              <a:rPr lang="en-US" sz="1600" i="1" dirty="0"/>
              <a:t>Alzheimer’s &amp; Dementia</a:t>
            </a:r>
            <a:r>
              <a:rPr lang="en-US" sz="1600" dirty="0"/>
              <a:t>, Volume 10, Issue 2. </a:t>
            </a:r>
            <a:r>
              <a:rPr lang="en-US" sz="1600" dirty="0" smtClean="0"/>
              <a:t>Web. </a:t>
            </a:r>
            <a:r>
              <a:rPr lang="en-US" sz="1600" dirty="0" smtClean="0">
                <a:hlinkClick r:id="rId7"/>
              </a:rPr>
              <a:t>http</a:t>
            </a:r>
            <a:r>
              <a:rPr lang="en-US" sz="1600" dirty="0">
                <a:hlinkClick r:id="rId7"/>
              </a:rPr>
              <a:t>://www.alz.org/downloads/Facts_Figures_2014.pdf</a:t>
            </a:r>
            <a:r>
              <a:rPr lang="en-US" sz="1600" dirty="0"/>
              <a:t> </a:t>
            </a:r>
            <a:endParaRPr lang="en-US" sz="1600" dirty="0" smtClean="0"/>
          </a:p>
        </p:txBody>
      </p:sp>
      <p:sp>
        <p:nvSpPr>
          <p:cNvPr id="87" name="Title 1"/>
          <p:cNvSpPr>
            <a:spLocks noGrp="1"/>
          </p:cNvSpPr>
          <p:nvPr>
            <p:ph type="title"/>
          </p:nvPr>
        </p:nvSpPr>
        <p:spPr>
          <a:xfrm>
            <a:off x="457200" y="457200"/>
            <a:ext cx="8229600" cy="1143000"/>
          </a:xfrm>
        </p:spPr>
        <p:txBody>
          <a:bodyPr/>
          <a:lstStyle/>
          <a:p>
            <a:r>
              <a:rPr lang="en-US" dirty="0" smtClean="0"/>
              <a:t>Sources</a:t>
            </a:r>
            <a:endParaRPr lang="en-US" dirty="0"/>
          </a:p>
        </p:txBody>
      </p:sp>
    </p:spTree>
    <p:extLst>
      <p:ext uri="{BB962C8B-B14F-4D97-AF65-F5344CB8AC3E}">
        <p14:creationId xmlns:p14="http://schemas.microsoft.com/office/powerpoint/2010/main" val="17397155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3" name="Content Placeholder 2"/>
          <p:cNvSpPr>
            <a:spLocks noGrp="1"/>
          </p:cNvSpPr>
          <p:nvPr>
            <p:ph idx="1"/>
          </p:nvPr>
        </p:nvSpPr>
        <p:spPr>
          <a:xfrm>
            <a:off x="76200" y="1143000"/>
            <a:ext cx="8991600" cy="4525963"/>
          </a:xfrm>
        </p:spPr>
        <p:txBody>
          <a:bodyPr>
            <a:noAutofit/>
          </a:bodyPr>
          <a:lstStyle/>
          <a:p>
            <a:pPr marL="285750" indent="-285750"/>
            <a:r>
              <a:rPr lang="en-US" sz="1600" dirty="0" smtClean="0"/>
              <a:t>Heart Disease and Stoke Statistics—2014 Update: A Report from the American Heart Association. American </a:t>
            </a:r>
            <a:r>
              <a:rPr lang="en-US" sz="1600" dirty="0"/>
              <a:t>Heart Association. </a:t>
            </a:r>
            <a:r>
              <a:rPr lang="en-US" sz="1600" i="1" dirty="0"/>
              <a:t>Circulation</a:t>
            </a:r>
            <a:r>
              <a:rPr lang="en-US" sz="1600" dirty="0"/>
              <a:t>, 2014. </a:t>
            </a:r>
            <a:r>
              <a:rPr lang="en-US" sz="1600" dirty="0">
                <a:hlinkClick r:id="rId3"/>
              </a:rPr>
              <a:t>http://circ.ahajournals.org/content/129/3/e28.full.pdf+html</a:t>
            </a:r>
            <a:endParaRPr lang="en-US" sz="1600" dirty="0"/>
          </a:p>
          <a:p>
            <a:pPr marL="285750" indent="-285750"/>
            <a:r>
              <a:rPr lang="en-US" sz="1600" dirty="0"/>
              <a:t>“Forecasting the Future of Cardiovascular Disease in the United States: A Policy Statement from the American Heart Association, </a:t>
            </a:r>
            <a:r>
              <a:rPr lang="en-US" sz="1600" dirty="0" err="1"/>
              <a:t>Heidenreich</a:t>
            </a:r>
            <a:r>
              <a:rPr lang="en-US" sz="1600" dirty="0"/>
              <a:t> et al. The American Heart Association, 2011. </a:t>
            </a:r>
            <a:r>
              <a:rPr lang="en-US" sz="1600" dirty="0">
                <a:hlinkClick r:id="rId4"/>
              </a:rPr>
              <a:t>http://circ.ahajournals.org/content/123/8/933.long#T6</a:t>
            </a:r>
            <a:endParaRPr lang="en-US" sz="1600" dirty="0"/>
          </a:p>
          <a:p>
            <a:pPr marL="285750" indent="-285750"/>
            <a:r>
              <a:rPr lang="en-US" sz="1600" dirty="0"/>
              <a:t>Martini, Garrett, Lindquist and </a:t>
            </a:r>
            <a:r>
              <a:rPr lang="en-US" sz="1600" dirty="0" err="1"/>
              <a:t>Isham</a:t>
            </a:r>
            <a:r>
              <a:rPr lang="en-US" sz="1600" dirty="0"/>
              <a:t>.. “The Boomers Are Coming: A Total Cost of Care Model of the Impact of Population Aging on Health Care Costs in the United States by Major Practice Category.” </a:t>
            </a:r>
            <a:r>
              <a:rPr lang="en-US" sz="1600" i="1" dirty="0"/>
              <a:t>Health Services Research</a:t>
            </a:r>
            <a:r>
              <a:rPr lang="en-US" sz="1600" dirty="0"/>
              <a:t>. Feb 2007. </a:t>
            </a:r>
            <a:r>
              <a:rPr lang="en-US" sz="1600" dirty="0">
                <a:hlinkClick r:id="rId5"/>
              </a:rPr>
              <a:t>http://www.ncbi.nlm.nih.gov/pmc/articles/PMC1955745/</a:t>
            </a:r>
            <a:r>
              <a:rPr lang="en-US" sz="1600" dirty="0"/>
              <a:t> </a:t>
            </a:r>
          </a:p>
          <a:p>
            <a:r>
              <a:rPr lang="en-US" sz="1600" dirty="0" smtClean="0"/>
              <a:t>“National Diabetes Statistics Report, 2014. National Center for Chronic Disease Prevention and Health Promotion. Division of Diabetes Translation. CDC. </a:t>
            </a:r>
            <a:r>
              <a:rPr lang="en-US" sz="1600" dirty="0" smtClean="0">
                <a:hlinkClick r:id="rId6"/>
              </a:rPr>
              <a:t>http</a:t>
            </a:r>
            <a:r>
              <a:rPr lang="en-US" sz="1600" dirty="0">
                <a:hlinkClick r:id="rId6"/>
              </a:rPr>
              <a:t>://</a:t>
            </a:r>
            <a:r>
              <a:rPr lang="en-US" sz="1600" dirty="0" smtClean="0">
                <a:hlinkClick r:id="rId6"/>
              </a:rPr>
              <a:t>www.cdc.gov/diabetes/pubs/statsreport14/national-diabetes-report-web.pdf</a:t>
            </a:r>
            <a:r>
              <a:rPr lang="en-US" sz="1600" dirty="0" smtClean="0"/>
              <a:t> </a:t>
            </a:r>
          </a:p>
          <a:p>
            <a:r>
              <a:rPr lang="en-US" sz="1600" dirty="0" smtClean="0"/>
              <a:t>Boyle et al. “Projection of the year 2050 burden of diabetes in the U.S. adult population: dynamic modeling of incidence, mortality, and </a:t>
            </a:r>
            <a:r>
              <a:rPr lang="en-US" sz="1600" dirty="0" err="1" smtClean="0"/>
              <a:t>prediabetes</a:t>
            </a:r>
            <a:r>
              <a:rPr lang="en-US" sz="1600" dirty="0" smtClean="0"/>
              <a:t> prevalence.” Population </a:t>
            </a:r>
            <a:r>
              <a:rPr lang="en-US" sz="1600" dirty="0"/>
              <a:t>Health Metrics 8.29, 2010. </a:t>
            </a:r>
            <a:r>
              <a:rPr lang="en-US" sz="1600" dirty="0">
                <a:hlinkClick r:id="rId7"/>
              </a:rPr>
              <a:t>http://</a:t>
            </a:r>
            <a:r>
              <a:rPr lang="en-US" sz="1600" dirty="0" smtClean="0">
                <a:hlinkClick r:id="rId7"/>
              </a:rPr>
              <a:t>www.pophealthmetrics.com/content/8/1/29</a:t>
            </a:r>
            <a:r>
              <a:rPr lang="en-US" sz="1600" dirty="0" smtClean="0"/>
              <a:t> </a:t>
            </a:r>
          </a:p>
          <a:p>
            <a:endParaRPr lang="en-US" sz="1600" dirty="0" smtClean="0"/>
          </a:p>
          <a:p>
            <a:pPr marL="0" indent="0">
              <a:buNone/>
            </a:pPr>
            <a:endParaRPr lang="en-US" sz="1600" dirty="0"/>
          </a:p>
        </p:txBody>
      </p:sp>
      <p:sp>
        <p:nvSpPr>
          <p:cNvPr id="5" name="Title 1"/>
          <p:cNvSpPr>
            <a:spLocks noGrp="1"/>
          </p:cNvSpPr>
          <p:nvPr>
            <p:ph type="title"/>
          </p:nvPr>
        </p:nvSpPr>
        <p:spPr>
          <a:xfrm>
            <a:off x="457200" y="304800"/>
            <a:ext cx="8229600" cy="1143000"/>
          </a:xfrm>
        </p:spPr>
        <p:txBody>
          <a:bodyPr>
            <a:normAutofit/>
          </a:bodyPr>
          <a:lstStyle/>
          <a:p>
            <a:r>
              <a:rPr lang="en-US" sz="4000" dirty="0" smtClean="0"/>
              <a:t>Sources</a:t>
            </a:r>
            <a:endParaRPr lang="en-US" sz="4000" dirty="0"/>
          </a:p>
        </p:txBody>
      </p:sp>
    </p:spTree>
    <p:extLst>
      <p:ext uri="{BB962C8B-B14F-4D97-AF65-F5344CB8AC3E}">
        <p14:creationId xmlns:p14="http://schemas.microsoft.com/office/powerpoint/2010/main" val="25505168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2" name="Title 1"/>
          <p:cNvSpPr>
            <a:spLocks noGrp="1"/>
          </p:cNvSpPr>
          <p:nvPr>
            <p:ph type="title"/>
          </p:nvPr>
        </p:nvSpPr>
        <p:spPr>
          <a:xfrm>
            <a:off x="457200" y="381000"/>
            <a:ext cx="8229600" cy="1143000"/>
          </a:xfrm>
        </p:spPr>
        <p:txBody>
          <a:bodyPr>
            <a:normAutofit/>
          </a:bodyPr>
          <a:lstStyle/>
          <a:p>
            <a:r>
              <a:rPr lang="en-US" sz="4000" dirty="0" smtClean="0"/>
              <a:t>Sources</a:t>
            </a:r>
            <a:endParaRPr lang="en-US" sz="4000" dirty="0"/>
          </a:p>
        </p:txBody>
      </p:sp>
      <p:sp>
        <p:nvSpPr>
          <p:cNvPr id="4" name="TextBox 3"/>
          <p:cNvSpPr txBox="1"/>
          <p:nvPr/>
        </p:nvSpPr>
        <p:spPr>
          <a:xfrm>
            <a:off x="152401" y="1447800"/>
            <a:ext cx="8839200"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Go, </a:t>
            </a:r>
            <a:r>
              <a:rPr lang="en-US" sz="1600" dirty="0" err="1"/>
              <a:t>Mozaffarian</a:t>
            </a:r>
            <a:r>
              <a:rPr lang="en-US" sz="1600" dirty="0"/>
              <a:t>, Roger </a:t>
            </a:r>
            <a:r>
              <a:rPr lang="en-US" sz="1600" i="1" dirty="0"/>
              <a:t>et al</a:t>
            </a:r>
            <a:r>
              <a:rPr lang="en-US" sz="1600" dirty="0"/>
              <a:t>. “Heart Disease and Stroke Statistics – Update 2014: A Report From the American Heart Association.” </a:t>
            </a:r>
            <a:r>
              <a:rPr lang="en-US" sz="1600" i="1" dirty="0"/>
              <a:t>Circulation. American Heart Association </a:t>
            </a:r>
            <a:r>
              <a:rPr lang="en-US" sz="1600" dirty="0"/>
              <a:t>and </a:t>
            </a:r>
            <a:r>
              <a:rPr lang="en-US" sz="1600" i="1" dirty="0"/>
              <a:t>American Stoke Association</a:t>
            </a:r>
            <a:r>
              <a:rPr lang="en-US" sz="1600" dirty="0"/>
              <a:t>. 2013.  </a:t>
            </a:r>
            <a:r>
              <a:rPr lang="en-US" sz="1600" dirty="0">
                <a:hlinkClick r:id="rId3"/>
              </a:rPr>
              <a:t>http://www.heart.org/idc/groups/ahamahpublic/@wcm/@sop/@smd/documents/downloadable/ucm_459072.pdf</a:t>
            </a:r>
            <a:r>
              <a:rPr lang="en-US" sz="1600" dirty="0"/>
              <a:t> </a:t>
            </a:r>
          </a:p>
          <a:p>
            <a:pPr marL="285750" indent="-285750">
              <a:buFont typeface="Arial" panose="020B0604020202020204" pitchFamily="34" charset="0"/>
              <a:buChar char="•"/>
            </a:pPr>
            <a:r>
              <a:rPr lang="en-US" sz="1600" dirty="0" smtClean="0"/>
              <a:t>Smith </a:t>
            </a:r>
            <a:r>
              <a:rPr lang="en-US" sz="1600" dirty="0"/>
              <a:t>et al. “Future of Cancer Incidence in the United States: Burdens Upon an Aging, Changing Nation. </a:t>
            </a:r>
            <a:r>
              <a:rPr lang="en-US" sz="1600" i="1" dirty="0"/>
              <a:t>Journal of Clinical Oncology </a:t>
            </a:r>
            <a:r>
              <a:rPr lang="en-US" sz="1600" dirty="0"/>
              <a:t>27. American Society of Clinical Oncology, 2009. </a:t>
            </a:r>
            <a:r>
              <a:rPr lang="en-US" sz="1600" dirty="0">
                <a:hlinkClick r:id="rId4" action="ppaction://hlinkfile"/>
              </a:rPr>
              <a:t>file:///C:/Users/Mary%20Taylor/Downloads/future-of-cancer-incidence-in-the-united-states-journal-of-clinical-oncology%20(1).pdf</a:t>
            </a:r>
            <a:r>
              <a:rPr lang="en-US" sz="1600" dirty="0"/>
              <a:t> </a:t>
            </a:r>
          </a:p>
          <a:p>
            <a:pPr marL="285750" indent="-285750">
              <a:buFont typeface="Arial" panose="020B0604020202020204" pitchFamily="34" charset="0"/>
              <a:buChar char="•"/>
            </a:pPr>
            <a:r>
              <a:rPr lang="en-US" sz="1600" dirty="0"/>
              <a:t>Murphy, Sherry L., </a:t>
            </a:r>
            <a:r>
              <a:rPr lang="en-US" sz="1600" dirty="0" err="1"/>
              <a:t>Jiaquan</a:t>
            </a:r>
            <a:r>
              <a:rPr lang="en-US" sz="1600" dirty="0"/>
              <a:t> Xu, and Kenneth D. </a:t>
            </a:r>
            <a:r>
              <a:rPr lang="en-US" sz="1600" dirty="0" err="1"/>
              <a:t>Kochanek</a:t>
            </a:r>
            <a:r>
              <a:rPr lang="en-US" sz="1600" dirty="0"/>
              <a:t>. “Deaths: Preliminary Data for 2010.” </a:t>
            </a:r>
            <a:r>
              <a:rPr lang="en-US" sz="1600" i="1" dirty="0"/>
              <a:t>National Vital Statistics Reports </a:t>
            </a:r>
            <a:r>
              <a:rPr lang="en-US" sz="1600" dirty="0"/>
              <a:t>60.4. U.S. Department of Health and Human Services. Centers for Disease Control and Prevention. National Center for Health Statistics. 2012.  </a:t>
            </a:r>
          </a:p>
          <a:p>
            <a:pPr marL="285750" indent="-285750">
              <a:buFont typeface="Arial" panose="020B0604020202020204" pitchFamily="34" charset="0"/>
              <a:buChar char="•"/>
            </a:pPr>
            <a:r>
              <a:rPr lang="en-US" sz="1600" dirty="0"/>
              <a:t>Newport, Frank. “Twelve Ways Baby Boomers Will Shape the Nation in the Coming Decades.” </a:t>
            </a:r>
            <a:r>
              <a:rPr lang="en-US" sz="1600" i="1" dirty="0"/>
              <a:t>Polling Matter</a:t>
            </a:r>
            <a:r>
              <a:rPr lang="en-US" sz="1600" dirty="0"/>
              <a:t>s. Gallup. 24 January 2014. </a:t>
            </a:r>
            <a:r>
              <a:rPr lang="en-US" sz="1600" dirty="0">
                <a:hlinkClick r:id="rId5"/>
              </a:rPr>
              <a:t>http://pollingmatters.gallup.com/2014/01/twelve-ways-baby-boomers-will-shape.html</a:t>
            </a:r>
            <a:r>
              <a:rPr lang="en-US" sz="1600" dirty="0"/>
              <a:t> </a:t>
            </a:r>
          </a:p>
          <a:p>
            <a:endParaRPr lang="en-US" sz="1600" dirty="0"/>
          </a:p>
        </p:txBody>
      </p:sp>
    </p:spTree>
    <p:extLst>
      <p:ext uri="{BB962C8B-B14F-4D97-AF65-F5344CB8AC3E}">
        <p14:creationId xmlns:p14="http://schemas.microsoft.com/office/powerpoint/2010/main" val="29278616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2" name="Title 1"/>
          <p:cNvSpPr>
            <a:spLocks noGrp="1"/>
          </p:cNvSpPr>
          <p:nvPr>
            <p:ph type="title"/>
          </p:nvPr>
        </p:nvSpPr>
        <p:spPr>
          <a:xfrm>
            <a:off x="457200" y="533400"/>
            <a:ext cx="8229600" cy="1143000"/>
          </a:xfrm>
        </p:spPr>
        <p:txBody>
          <a:bodyPr/>
          <a:lstStyle/>
          <a:p>
            <a:r>
              <a:rPr lang="en-US" dirty="0" smtClean="0"/>
              <a:t>Acknowledgments</a:t>
            </a:r>
            <a:endParaRPr lang="en-US" dirty="0"/>
          </a:p>
        </p:txBody>
      </p:sp>
      <p:sp>
        <p:nvSpPr>
          <p:cNvPr id="3" name="Content Placeholder 2"/>
          <p:cNvSpPr>
            <a:spLocks noGrp="1"/>
          </p:cNvSpPr>
          <p:nvPr>
            <p:ph idx="1"/>
          </p:nvPr>
        </p:nvSpPr>
        <p:spPr>
          <a:xfrm>
            <a:off x="457200" y="1570037"/>
            <a:ext cx="8229600" cy="4525963"/>
          </a:xfrm>
        </p:spPr>
        <p:txBody>
          <a:bodyPr>
            <a:normAutofit/>
          </a:bodyPr>
          <a:lstStyle/>
          <a:p>
            <a:r>
              <a:rPr lang="en-US" sz="2400" dirty="0" smtClean="0"/>
              <a:t>We would like to thank </a:t>
            </a:r>
            <a:r>
              <a:rPr lang="en-US" sz="2400" b="1" dirty="0" smtClean="0"/>
              <a:t>Jennifer Song</a:t>
            </a:r>
            <a:r>
              <a:rPr lang="en-US" sz="2400" dirty="0" smtClean="0"/>
              <a:t>, the state demographer for the North Carolina Office of Budget and Management, for her assistance with questions regarding population projection data. </a:t>
            </a:r>
          </a:p>
          <a:p>
            <a:r>
              <a:rPr lang="en-US" sz="2400" dirty="0" smtClean="0"/>
              <a:t>We would like to thank </a:t>
            </a:r>
            <a:r>
              <a:rPr lang="en-US" sz="2400" b="1" dirty="0" smtClean="0"/>
              <a:t>Angela </a:t>
            </a:r>
            <a:r>
              <a:rPr lang="en-US" sz="2400" b="1" dirty="0" err="1" smtClean="0"/>
              <a:t>Mariotto</a:t>
            </a:r>
            <a:r>
              <a:rPr lang="en-US" sz="2400" b="1" dirty="0" smtClean="0"/>
              <a:t> </a:t>
            </a:r>
            <a:r>
              <a:rPr lang="en-US" sz="2400" dirty="0" smtClean="0"/>
              <a:t>of the National Cancer Institute for her assistance with questions regarding cancer prevalence projections. </a:t>
            </a:r>
          </a:p>
          <a:p>
            <a:r>
              <a:rPr lang="en-US" sz="2400" dirty="0" smtClean="0"/>
              <a:t>We would like to thank </a:t>
            </a:r>
            <a:r>
              <a:rPr lang="en-US" sz="2400" b="1" dirty="0" smtClean="0"/>
              <a:t>Dr. James Johnson </a:t>
            </a:r>
            <a:r>
              <a:rPr lang="en-US" sz="2400" dirty="0" smtClean="0"/>
              <a:t>of the University of North Carolina at Chapel Hill for his inspiration and motivation. </a:t>
            </a:r>
          </a:p>
          <a:p>
            <a:pPr marL="0" indent="0">
              <a:buNone/>
            </a:pPr>
            <a:endParaRPr lang="en-US" sz="2400" dirty="0"/>
          </a:p>
        </p:txBody>
      </p:sp>
      <p:sp>
        <p:nvSpPr>
          <p:cNvPr id="4" name="TextBox 3"/>
          <p:cNvSpPr txBox="1"/>
          <p:nvPr/>
        </p:nvSpPr>
        <p:spPr>
          <a:xfrm>
            <a:off x="2926544" y="5410200"/>
            <a:ext cx="2788456" cy="923330"/>
          </a:xfrm>
          <a:prstGeom prst="rect">
            <a:avLst/>
          </a:prstGeom>
          <a:noFill/>
        </p:spPr>
        <p:txBody>
          <a:bodyPr wrap="none" rtlCol="0">
            <a:spAutoFit/>
          </a:bodyPr>
          <a:lstStyle/>
          <a:p>
            <a:r>
              <a:rPr lang="en-US" sz="5400" dirty="0" smtClean="0">
                <a:latin typeface="Brush Script MT" panose="03060802040406070304" pitchFamily="66" charset="0"/>
              </a:rPr>
              <a:t>Thank you!</a:t>
            </a:r>
            <a:endParaRPr lang="en-US" sz="5400" dirty="0">
              <a:latin typeface="Brush Script MT" panose="03060802040406070304" pitchFamily="66" charset="0"/>
            </a:endParaRPr>
          </a:p>
        </p:txBody>
      </p:sp>
    </p:spTree>
    <p:extLst>
      <p:ext uri="{BB962C8B-B14F-4D97-AF65-F5344CB8AC3E}">
        <p14:creationId xmlns:p14="http://schemas.microsoft.com/office/powerpoint/2010/main" val="7336027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2" name="Title 1"/>
          <p:cNvSpPr>
            <a:spLocks noGrp="1"/>
          </p:cNvSpPr>
          <p:nvPr>
            <p:ph type="title"/>
          </p:nvPr>
        </p:nvSpPr>
        <p:spPr>
          <a:xfrm>
            <a:off x="457200" y="457200"/>
            <a:ext cx="8229600" cy="1143000"/>
          </a:xfrm>
        </p:spPr>
        <p:txBody>
          <a:bodyPr/>
          <a:lstStyle/>
          <a:p>
            <a:r>
              <a:rPr lang="en-US" dirty="0" smtClean="0"/>
              <a:t>Index</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34151709"/>
              </p:ext>
            </p:extLst>
          </p:nvPr>
        </p:nvGraphicFramePr>
        <p:xfrm>
          <a:off x="0" y="1396424"/>
          <a:ext cx="9144000" cy="5080580"/>
        </p:xfrm>
        <a:graphic>
          <a:graphicData uri="http://schemas.openxmlformats.org/drawingml/2006/table">
            <a:tbl>
              <a:tblPr>
                <a:tableStyleId>{5C22544A-7EE6-4342-B048-85BDC9FD1C3A}</a:tableStyleId>
              </a:tblPr>
              <a:tblGrid>
                <a:gridCol w="838201"/>
                <a:gridCol w="685800"/>
                <a:gridCol w="685799"/>
                <a:gridCol w="685801"/>
                <a:gridCol w="685799"/>
                <a:gridCol w="685800"/>
                <a:gridCol w="685800"/>
                <a:gridCol w="685800"/>
                <a:gridCol w="685800"/>
                <a:gridCol w="762001"/>
                <a:gridCol w="685799"/>
                <a:gridCol w="685800"/>
                <a:gridCol w="685800"/>
              </a:tblGrid>
              <a:tr h="477758">
                <a:tc gridSpan="3">
                  <a:txBody>
                    <a:bodyPr/>
                    <a:lstStyle/>
                    <a:p>
                      <a:pPr algn="l" fontAlgn="b"/>
                      <a:endParaRPr lang="en-US" sz="1000" b="1" i="0" u="sng" strike="noStrike" dirty="0">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a:txBody>
                    <a:bodyPr/>
                    <a:lstStyle/>
                    <a:p>
                      <a:pPr algn="ctr" fontAlgn="b"/>
                      <a:endParaRPr lang="en-US" sz="800" b="0" i="0" u="none" strike="noStrike">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800" b="0" i="0" u="none" strike="noStrike">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800" b="0" i="0" u="none" strike="noStrike">
                        <a:solidFill>
                          <a:srgbClr val="000000"/>
                        </a:solidFill>
                        <a:effectLst/>
                        <a:latin typeface="Calibri"/>
                      </a:endParaRPr>
                    </a:p>
                  </a:txBody>
                  <a:tcPr marL="4105" marR="4105" marT="4105" marB="0" anchor="b">
                    <a:lnR w="12700" cmpd="sng">
                      <a:noFill/>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800" b="0" i="0" u="none" strike="noStrike">
                        <a:solidFill>
                          <a:srgbClr val="000000"/>
                        </a:solidFill>
                        <a:effectLst/>
                        <a:latin typeface="Calibri"/>
                      </a:endParaRPr>
                    </a:p>
                  </a:txBody>
                  <a:tcPr marL="4105" marR="4105" marT="4105" marB="0" anchor="b">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dirty="0">
                        <a:solidFill>
                          <a:srgbClr val="000000"/>
                        </a:solidFill>
                        <a:effectLst/>
                        <a:latin typeface="Calibri"/>
                      </a:endParaRPr>
                    </a:p>
                  </a:txBody>
                  <a:tcPr marL="4105" marR="4105" marT="41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dirty="0">
                        <a:solidFill>
                          <a:srgbClr val="000000"/>
                        </a:solidFill>
                        <a:effectLst/>
                        <a:latin typeface="Calibri"/>
                      </a:endParaRPr>
                    </a:p>
                  </a:txBody>
                  <a:tcPr marL="4105" marR="4105" marT="4105" marB="0" anchor="b">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800" b="0" i="0" u="none" strike="noStrike" dirty="0">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800" b="0" i="0" u="none" strike="noStrike" dirty="0">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800" b="0" i="0" u="none" strike="noStrike">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800" b="0" i="0" u="none" strike="noStrike" dirty="0">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r>
              <a:tr h="533701">
                <a:tc>
                  <a:txBody>
                    <a:bodyPr/>
                    <a:lstStyle/>
                    <a:p>
                      <a:pPr algn="ctr" fontAlgn="b"/>
                      <a:r>
                        <a:rPr lang="en-US" sz="1100" b="1" u="none" strike="noStrike">
                          <a:effectLst/>
                        </a:rPr>
                        <a:t>County </a:t>
                      </a:r>
                      <a:endParaRPr lang="en-US" sz="11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b="1" u="none" strike="noStrike" dirty="0">
                          <a:effectLst/>
                        </a:rPr>
                        <a:t>2000 Population</a:t>
                      </a:r>
                      <a:endParaRPr lang="en-US" sz="11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b="1" u="none" strike="noStrike">
                          <a:effectLst/>
                        </a:rPr>
                        <a:t>2010 Population</a:t>
                      </a:r>
                      <a:endParaRPr lang="en-US" sz="11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b="1" u="none" strike="noStrike" dirty="0" smtClean="0">
                          <a:effectLst/>
                        </a:rPr>
                        <a:t>% Change</a:t>
                      </a:r>
                    </a:p>
                    <a:p>
                      <a:pPr algn="ctr" fontAlgn="b"/>
                      <a:r>
                        <a:rPr lang="en-US" sz="1100" b="1" u="none" strike="noStrike" dirty="0" smtClean="0">
                          <a:effectLst/>
                        </a:rPr>
                        <a:t>2000-2010</a:t>
                      </a:r>
                      <a:endParaRPr lang="en-US" sz="11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b="1" u="none" strike="noStrike">
                          <a:effectLst/>
                        </a:rPr>
                        <a:t>2020 Population</a:t>
                      </a:r>
                      <a:endParaRPr lang="en-US" sz="11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b="1" u="none" strike="noStrike" dirty="0" smtClean="0">
                          <a:effectLst/>
                        </a:rPr>
                        <a:t>% Change</a:t>
                      </a:r>
                    </a:p>
                    <a:p>
                      <a:pPr algn="ctr" fontAlgn="b"/>
                      <a:r>
                        <a:rPr lang="en-US" sz="1100" b="1" u="none" strike="noStrike" dirty="0" smtClean="0">
                          <a:effectLst/>
                        </a:rPr>
                        <a:t>2010-2020</a:t>
                      </a:r>
                      <a:endParaRPr lang="en-US" sz="11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b="1" u="none" strike="noStrike" dirty="0" smtClean="0">
                          <a:effectLst/>
                        </a:rPr>
                        <a:t>% Change</a:t>
                      </a:r>
                    </a:p>
                    <a:p>
                      <a:pPr algn="ctr" fontAlgn="b"/>
                      <a:r>
                        <a:rPr lang="en-US" sz="1100" b="1" u="none" strike="noStrike" dirty="0" smtClean="0">
                          <a:effectLst/>
                        </a:rPr>
                        <a:t>2000-2020</a:t>
                      </a:r>
                      <a:endParaRPr lang="en-US" sz="11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b="1" u="none" strike="noStrike" dirty="0">
                          <a:effectLst/>
                        </a:rPr>
                        <a:t>2030 Population</a:t>
                      </a:r>
                      <a:endParaRPr lang="en-US" sz="11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b="1" u="none" strike="noStrike" dirty="0" smtClean="0">
                          <a:effectLst/>
                        </a:rPr>
                        <a:t>% Change</a:t>
                      </a:r>
                    </a:p>
                    <a:p>
                      <a:pPr algn="ctr" fontAlgn="b"/>
                      <a:r>
                        <a:rPr lang="en-US" sz="1100" b="1" u="none" strike="noStrike" dirty="0" smtClean="0">
                          <a:effectLst/>
                        </a:rPr>
                        <a:t>2020-2030</a:t>
                      </a:r>
                      <a:endParaRPr lang="en-US" sz="11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b="1" u="none" strike="noStrike" dirty="0" smtClean="0">
                          <a:effectLst/>
                        </a:rPr>
                        <a:t>% Change</a:t>
                      </a:r>
                    </a:p>
                    <a:p>
                      <a:pPr algn="ctr" fontAlgn="b"/>
                      <a:r>
                        <a:rPr lang="en-US" sz="1100" b="1" u="none" strike="noStrike" dirty="0" smtClean="0">
                          <a:effectLst/>
                        </a:rPr>
                        <a:t>2000-2030</a:t>
                      </a:r>
                      <a:endParaRPr lang="en-US" sz="11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b="1" u="none" strike="noStrike">
                          <a:effectLst/>
                        </a:rPr>
                        <a:t>2050 Population</a:t>
                      </a:r>
                      <a:endParaRPr lang="en-US" sz="1100" b="1"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b="1" u="none" strike="noStrike" dirty="0" smtClean="0">
                          <a:effectLst/>
                        </a:rPr>
                        <a:t>% Change</a:t>
                      </a:r>
                      <a:r>
                        <a:rPr lang="en-US" sz="1100" b="1" u="none" strike="noStrike" baseline="0" dirty="0" smtClean="0">
                          <a:effectLst/>
                        </a:rPr>
                        <a:t> </a:t>
                      </a:r>
                      <a:r>
                        <a:rPr lang="en-US" sz="1100" b="1" u="none" strike="noStrike" dirty="0" smtClean="0">
                          <a:effectLst/>
                        </a:rPr>
                        <a:t>2030-2050</a:t>
                      </a:r>
                      <a:endParaRPr lang="en-US" sz="1100" b="1"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b="1" u="none" strike="noStrike" dirty="0" smtClean="0">
                          <a:effectLst/>
                        </a:rPr>
                        <a:t>% Change</a:t>
                      </a:r>
                    </a:p>
                    <a:p>
                      <a:pPr algn="ctr" fontAlgn="b"/>
                      <a:r>
                        <a:rPr lang="en-US" sz="1100" b="1" u="none" strike="noStrike" dirty="0" smtClean="0">
                          <a:effectLst/>
                        </a:rPr>
                        <a:t>2000-2050</a:t>
                      </a:r>
                      <a:endParaRPr lang="en-US" sz="1100" b="1"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0397">
                <a:tc>
                  <a:txBody>
                    <a:bodyPr/>
                    <a:lstStyle/>
                    <a:p>
                      <a:pPr algn="ctr" fontAlgn="b"/>
                      <a:r>
                        <a:rPr lang="en-US" sz="1200" u="none" strike="noStrike">
                          <a:effectLst/>
                        </a:rPr>
                        <a:t>Cabarrus</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8,102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11,474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rPr>
                        <a:t>41.62%</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17,579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53.21%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116.97%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23,738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35.04%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192.99%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34,162</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43.91%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rPr>
                        <a:t>321.65%</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0397">
                <a:tc>
                  <a:txBody>
                    <a:bodyPr/>
                    <a:lstStyle/>
                    <a:p>
                      <a:pPr algn="ctr" fontAlgn="b"/>
                      <a:r>
                        <a:rPr lang="en-US" sz="1200" u="none" strike="noStrike">
                          <a:effectLst/>
                        </a:rPr>
                        <a:t>Davidson</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10,498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rPr>
                        <a:t>13,644</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29.97%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18,321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34.28%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74.52%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21,173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15.57%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101.69%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28,290</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33.61%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rPr>
                        <a:t>169.48%</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0397">
                <a:tc>
                  <a:txBody>
                    <a:bodyPr/>
                    <a:lstStyle/>
                    <a:p>
                      <a:pPr algn="ctr" fontAlgn="b"/>
                      <a:r>
                        <a:rPr lang="en-US" sz="1200" u="none" strike="noStrike">
                          <a:effectLst/>
                        </a:rPr>
                        <a:t>Davie</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rPr>
                        <a:t>2,588</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3,846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48.61%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rPr>
                        <a:t>5,173</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34.50%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99.88%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5,726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10.69%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121.25%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7,818</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36.54%</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202.09%</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0397">
                <a:tc>
                  <a:txBody>
                    <a:bodyPr/>
                    <a:lstStyle/>
                    <a:p>
                      <a:pPr algn="ctr" fontAlgn="b"/>
                      <a:r>
                        <a:rPr lang="en-US" sz="1200" u="none" strike="noStrike">
                          <a:effectLst/>
                        </a:rPr>
                        <a:t>Forsyth</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21,000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24,420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16.29%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37,085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51.86%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76.60%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43,078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16.16%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105.13%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57,797</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34.17%</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175.22%</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0397">
                <a:tc>
                  <a:txBody>
                    <a:bodyPr/>
                    <a:lstStyle/>
                    <a:p>
                      <a:pPr algn="ctr" fontAlgn="b"/>
                      <a:r>
                        <a:rPr lang="en-US" sz="1200" u="none" strike="noStrike">
                          <a:effectLst/>
                        </a:rPr>
                        <a:t>Guilford</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26,643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32,505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22.00%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51,317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57.87%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92.61%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61,411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19.67%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130.50%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84,590</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37.74%</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217.49%</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0397">
                <a:tc>
                  <a:txBody>
                    <a:bodyPr/>
                    <a:lstStyle/>
                    <a:p>
                      <a:pPr algn="ctr" fontAlgn="b"/>
                      <a:r>
                        <a:rPr lang="en-US" sz="1200" b="0" u="none" strike="noStrike" dirty="0">
                          <a:solidFill>
                            <a:schemeClr val="tx1"/>
                          </a:solidFill>
                          <a:effectLst/>
                        </a:rPr>
                        <a:t>Iredell</a:t>
                      </a:r>
                      <a:endParaRPr lang="en-US" sz="1200" b="0" i="0" u="none" strike="noStrike" dirty="0">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solidFill>
                            <a:schemeClr val="tx1"/>
                          </a:solidFill>
                          <a:effectLst/>
                        </a:rPr>
                        <a:t>8,393</a:t>
                      </a:r>
                      <a:endParaRPr lang="en-US" sz="1200" b="0" i="0" u="none" strike="noStrike">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solidFill>
                            <a:schemeClr val="tx1"/>
                          </a:solidFill>
                          <a:effectLst/>
                        </a:rPr>
                        <a:t>11,944</a:t>
                      </a:r>
                      <a:endParaRPr lang="en-US" sz="1200" b="0" i="0" u="none" strike="noStrike" dirty="0">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solidFill>
                            <a:schemeClr val="tx1"/>
                          </a:solidFill>
                          <a:effectLst/>
                        </a:rPr>
                        <a:t>42.31%</a:t>
                      </a:r>
                      <a:endParaRPr lang="en-US" sz="1200" b="0" i="0" u="none" strike="noStrike" dirty="0">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solidFill>
                            <a:schemeClr val="tx1"/>
                          </a:solidFill>
                          <a:effectLst/>
                        </a:rPr>
                        <a:t>17,755</a:t>
                      </a:r>
                      <a:endParaRPr lang="en-US" sz="1200" b="0" i="0" u="none" strike="noStrike" dirty="0">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solidFill>
                            <a:schemeClr val="tx1"/>
                          </a:solidFill>
                          <a:effectLst/>
                        </a:rPr>
                        <a:t>48.65%</a:t>
                      </a:r>
                      <a:endParaRPr lang="en-US" sz="1200" b="0" i="0" u="none" strike="noStrike">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solidFill>
                            <a:schemeClr val="tx1"/>
                          </a:solidFill>
                          <a:effectLst/>
                        </a:rPr>
                        <a:t>111.55%</a:t>
                      </a:r>
                      <a:endParaRPr lang="en-US" sz="1200" b="0" i="0" u="none" strike="noStrike" dirty="0">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solidFill>
                            <a:schemeClr val="tx1"/>
                          </a:solidFill>
                          <a:effectLst/>
                        </a:rPr>
                        <a:t>23,595</a:t>
                      </a:r>
                      <a:endParaRPr lang="en-US" sz="1200" b="0" i="0" u="none" strike="noStrike" dirty="0">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solidFill>
                            <a:schemeClr val="tx1"/>
                          </a:solidFill>
                          <a:effectLst/>
                        </a:rPr>
                        <a:t>32.89%</a:t>
                      </a:r>
                      <a:endParaRPr lang="en-US" sz="1200" b="0" i="0" u="none" strike="noStrike" dirty="0">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solidFill>
                            <a:schemeClr val="tx1"/>
                          </a:solidFill>
                          <a:effectLst/>
                        </a:rPr>
                        <a:t>181.13%</a:t>
                      </a:r>
                      <a:endParaRPr lang="en-US" sz="1200" b="0" i="0" u="none" strike="noStrike" dirty="0">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solidFill>
                            <a:schemeClr val="tx1"/>
                          </a:solidFill>
                          <a:effectLst/>
                        </a:rPr>
                        <a:t>33,730</a:t>
                      </a:r>
                      <a:endParaRPr lang="en-US" sz="1200" b="0" i="0" u="none" strike="noStrike" dirty="0">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solidFill>
                            <a:schemeClr val="tx1"/>
                          </a:solidFill>
                          <a:effectLst/>
                        </a:rPr>
                        <a:t>42.95%</a:t>
                      </a:r>
                      <a:endParaRPr lang="en-US" sz="1200" b="0" i="0" u="none" strike="noStrike" dirty="0">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solidFill>
                            <a:schemeClr val="tx1"/>
                          </a:solidFill>
                          <a:effectLst/>
                        </a:rPr>
                        <a:t>301.88%</a:t>
                      </a:r>
                      <a:endParaRPr lang="en-US" sz="1200" b="0" i="0" u="none" strike="noStrike" dirty="0">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0397">
                <a:tc>
                  <a:txBody>
                    <a:bodyPr/>
                    <a:lstStyle/>
                    <a:p>
                      <a:pPr algn="ctr" fontAlgn="b"/>
                      <a:r>
                        <a:rPr lang="en-US" sz="1200" u="none" strike="noStrike">
                          <a:effectLst/>
                        </a:rPr>
                        <a:t>Mecklenburg</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32,357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46,106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42.49%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84,770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83.86%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161.98%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117,497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38.61%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263.13%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174,257</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48.31%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rPr>
                        <a:t>438.54%</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0397">
                <a:tc>
                  <a:txBody>
                    <a:bodyPr/>
                    <a:lstStyle/>
                    <a:p>
                      <a:pPr algn="ctr" fontAlgn="b"/>
                      <a:r>
                        <a:rPr lang="en-US" sz="1200" u="none" strike="noStrike">
                          <a:effectLst/>
                        </a:rPr>
                        <a:t>Rockingham</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7,297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8,480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16.21%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11,050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30.31%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51.43%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11,835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7.10%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62.19%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14,860</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25.56%</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103.65%</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0397">
                <a:tc>
                  <a:txBody>
                    <a:bodyPr/>
                    <a:lstStyle/>
                    <a:p>
                      <a:pPr algn="ctr" fontAlgn="b"/>
                      <a:r>
                        <a:rPr lang="en-US" sz="1200" u="none" strike="noStrike">
                          <a:effectLst/>
                        </a:rPr>
                        <a:t>Rowan</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9,360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10,389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10.99%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15,379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48.03%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64.31%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17,752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15.43%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89.66%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23,347</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31.52%</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149.43%</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0397">
                <a:tc>
                  <a:txBody>
                    <a:bodyPr/>
                    <a:lstStyle/>
                    <a:p>
                      <a:pPr algn="ctr" fontAlgn="b"/>
                      <a:r>
                        <a:rPr lang="en-US" sz="1200" u="none" strike="noStrike">
                          <a:effectLst/>
                        </a:rPr>
                        <a:t>Stanly</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4,433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5,311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19.81%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7,175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35.10%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61.85%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8,261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15.14%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86.35%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10,813</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30.89%</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143.92%</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0397">
                <a:tc>
                  <a:txBody>
                    <a:bodyPr/>
                    <a:lstStyle/>
                    <a:p>
                      <a:pPr algn="ctr" fontAlgn="b"/>
                      <a:r>
                        <a:rPr lang="en-US" sz="1200" u="none" strike="noStrike">
                          <a:effectLst/>
                        </a:rPr>
                        <a:t>Stokes</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2,898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4,440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53.21%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5,453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22.82%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88.16%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6,026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10.51%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107.94%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8,111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34.61%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179.89%</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0397">
                <a:tc>
                  <a:txBody>
                    <a:bodyPr/>
                    <a:lstStyle/>
                    <a:p>
                      <a:pPr algn="ctr" fontAlgn="b"/>
                      <a:r>
                        <a:rPr lang="en-US" sz="1200" u="none" strike="noStrike">
                          <a:effectLst/>
                        </a:rPr>
                        <a:t>Surry</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5,773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6,755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17.01%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8,499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25.82%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47.22%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8,944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5.24%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54.93%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11,058</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23.64%</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91.55%</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0397">
                <a:tc>
                  <a:txBody>
                    <a:bodyPr/>
                    <a:lstStyle/>
                    <a:p>
                      <a:pPr algn="ctr" fontAlgn="b"/>
                      <a:r>
                        <a:rPr lang="en-US" sz="1200" u="none" strike="noStrike">
                          <a:effectLst/>
                        </a:rPr>
                        <a:t>Wilkes</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5,157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6,820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32.25%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8,712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27.74%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68.94%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9,452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8.49%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83.28%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12,315</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30.29%</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138.81%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70397">
                <a:tc>
                  <a:txBody>
                    <a:bodyPr/>
                    <a:lstStyle/>
                    <a:p>
                      <a:pPr algn="ctr" fontAlgn="b"/>
                      <a:r>
                        <a:rPr lang="en-US" sz="1200" u="none" strike="noStrike">
                          <a:effectLst/>
                        </a:rPr>
                        <a:t>Yadkin</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2,858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3,570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24.91%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4,205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17.79%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47.13%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4,630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10.11%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62.00%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5,811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rPr>
                        <a:t>25.51%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rPr>
                        <a:t>103.34%</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83563">
                <a:tc>
                  <a:txBody>
                    <a:bodyPr/>
                    <a:lstStyle/>
                    <a:p>
                      <a:pPr algn="ctr" fontAlgn="b"/>
                      <a:r>
                        <a:rPr lang="en-US" sz="1400" b="1" u="none" strike="noStrike" dirty="0">
                          <a:effectLst/>
                        </a:rPr>
                        <a:t>NC Total</a:t>
                      </a:r>
                      <a:endParaRPr lang="en-US" sz="14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dirty="0">
                          <a:effectLst/>
                        </a:rPr>
                        <a:t>533,777</a:t>
                      </a:r>
                      <a:endParaRPr lang="en-US" sz="12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effectLst/>
                        </a:rPr>
                        <a:t>703,964</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dirty="0">
                          <a:effectLst/>
                        </a:rPr>
                        <a:t>31.88%</a:t>
                      </a:r>
                      <a:endParaRPr lang="en-US" sz="12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effectLst/>
                        </a:rPr>
                        <a:t>1,056,157</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effectLst/>
                        </a:rPr>
                        <a:t>50.03%</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effectLst/>
                        </a:rPr>
                        <a:t>97.86%</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effectLst/>
                        </a:rPr>
                        <a:t>1,251,320</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effectLst/>
                        </a:rPr>
                        <a:t>18.48%</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effectLst/>
                        </a:rPr>
                        <a:t>134.43%</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effectLst/>
                        </a:rPr>
                        <a:t>1,641,646</a:t>
                      </a:r>
                      <a:endParaRPr lang="en-US" sz="1200" b="1"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effectLst/>
                        </a:rPr>
                        <a:t>31.19%</a:t>
                      </a:r>
                      <a:endParaRPr lang="en-US" sz="1200" b="1"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dirty="0">
                          <a:effectLst/>
                        </a:rPr>
                        <a:t>207.55%</a:t>
                      </a:r>
                      <a:endParaRPr lang="en-US" sz="1200" b="1"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6" name="TextBox 5"/>
          <p:cNvSpPr txBox="1"/>
          <p:nvPr/>
        </p:nvSpPr>
        <p:spPr>
          <a:xfrm>
            <a:off x="-76200" y="1548825"/>
            <a:ext cx="6805133" cy="584775"/>
          </a:xfrm>
          <a:prstGeom prst="rect">
            <a:avLst/>
          </a:prstGeom>
          <a:noFill/>
        </p:spPr>
        <p:txBody>
          <a:bodyPr wrap="none" rtlCol="0">
            <a:spAutoFit/>
          </a:bodyPr>
          <a:lstStyle/>
          <a:p>
            <a:r>
              <a:rPr lang="en-US" sz="1600" b="1" dirty="0"/>
              <a:t>Percent Change </a:t>
            </a:r>
            <a:r>
              <a:rPr lang="en-US" sz="1600" b="1" dirty="0" smtClean="0"/>
              <a:t>– Population Projections until 2050 – ages 65 to 74 by County </a:t>
            </a:r>
            <a:endParaRPr lang="en-US" sz="1600" b="1" dirty="0">
              <a:solidFill>
                <a:srgbClr val="000000"/>
              </a:solidFill>
            </a:endParaRPr>
          </a:p>
          <a:p>
            <a:endParaRPr lang="en-US" sz="1600" b="1" dirty="0"/>
          </a:p>
        </p:txBody>
      </p:sp>
    </p:spTree>
    <p:extLst>
      <p:ext uri="{BB962C8B-B14F-4D97-AF65-F5344CB8AC3E}">
        <p14:creationId xmlns:p14="http://schemas.microsoft.com/office/powerpoint/2010/main" val="116591843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2" name="Title 1"/>
          <p:cNvSpPr>
            <a:spLocks noGrp="1"/>
          </p:cNvSpPr>
          <p:nvPr>
            <p:ph type="title"/>
          </p:nvPr>
        </p:nvSpPr>
        <p:spPr>
          <a:xfrm>
            <a:off x="457200" y="609600"/>
            <a:ext cx="8229600" cy="1143000"/>
          </a:xfrm>
        </p:spPr>
        <p:txBody>
          <a:bodyPr/>
          <a:lstStyle/>
          <a:p>
            <a:r>
              <a:rPr lang="en-US" dirty="0" smtClean="0"/>
              <a:t>Index</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79275530"/>
              </p:ext>
            </p:extLst>
          </p:nvPr>
        </p:nvGraphicFramePr>
        <p:xfrm>
          <a:off x="7620" y="1523999"/>
          <a:ext cx="9136379" cy="4703064"/>
        </p:xfrm>
        <a:graphic>
          <a:graphicData uri="http://schemas.openxmlformats.org/drawingml/2006/table">
            <a:tbl>
              <a:tblPr>
                <a:tableStyleId>{5C22544A-7EE6-4342-B048-85BDC9FD1C3A}</a:tableStyleId>
              </a:tblPr>
              <a:tblGrid>
                <a:gridCol w="830580"/>
                <a:gridCol w="762000"/>
                <a:gridCol w="685800"/>
                <a:gridCol w="685800"/>
                <a:gridCol w="685800"/>
                <a:gridCol w="685800"/>
                <a:gridCol w="685800"/>
                <a:gridCol w="685800"/>
                <a:gridCol w="685800"/>
                <a:gridCol w="685800"/>
                <a:gridCol w="685800"/>
                <a:gridCol w="685800"/>
                <a:gridCol w="685799"/>
              </a:tblGrid>
              <a:tr h="330539">
                <a:tc gridSpan="3">
                  <a:txBody>
                    <a:bodyPr/>
                    <a:lstStyle/>
                    <a:p>
                      <a:pPr algn="l" fontAlgn="b"/>
                      <a:endParaRPr lang="en-US" sz="1200" b="0" i="0" u="sng" strike="noStrike" dirty="0">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dirty="0">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dirty="0">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dirty="0">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dirty="0">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dirty="0">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r>
              <a:tr h="508450">
                <a:tc>
                  <a:txBody>
                    <a:bodyPr/>
                    <a:lstStyle/>
                    <a:p>
                      <a:pPr algn="ctr" fontAlgn="b"/>
                      <a:r>
                        <a:rPr lang="en-US" sz="1200" b="0" u="none" strike="noStrike">
                          <a:effectLst/>
                        </a:rPr>
                        <a:t>County </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2000 Population</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2010 Population</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smtClean="0">
                          <a:effectLst/>
                        </a:rPr>
                        <a:t>% Change</a:t>
                      </a:r>
                    </a:p>
                    <a:p>
                      <a:pPr algn="ctr" fontAlgn="b"/>
                      <a:r>
                        <a:rPr lang="en-US" sz="1200" b="0" u="none" strike="noStrike" dirty="0" smtClean="0">
                          <a:effectLst/>
                        </a:rPr>
                        <a:t>2000-2010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2020 Population</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smtClean="0">
                          <a:effectLst/>
                        </a:rPr>
                        <a:t>% Change</a:t>
                      </a:r>
                    </a:p>
                    <a:p>
                      <a:pPr algn="ctr" fontAlgn="b"/>
                      <a:r>
                        <a:rPr lang="en-US" sz="1200" b="0" u="none" strike="noStrike" dirty="0" smtClean="0">
                          <a:effectLst/>
                        </a:rPr>
                        <a:t>2010-2020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smtClean="0">
                          <a:effectLst/>
                        </a:rPr>
                        <a:t>% Change</a:t>
                      </a:r>
                    </a:p>
                    <a:p>
                      <a:pPr algn="ctr" fontAlgn="b"/>
                      <a:r>
                        <a:rPr lang="en-US" sz="1200" b="0" u="none" strike="noStrike" dirty="0" smtClean="0">
                          <a:effectLst/>
                        </a:rPr>
                        <a:t>2000-2020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2030 Population</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smtClean="0">
                          <a:effectLst/>
                        </a:rPr>
                        <a:t>% Change</a:t>
                      </a:r>
                    </a:p>
                    <a:p>
                      <a:pPr algn="ctr" fontAlgn="b"/>
                      <a:r>
                        <a:rPr lang="en-US" sz="1200" b="0" u="none" strike="noStrike" dirty="0" smtClean="0">
                          <a:effectLst/>
                        </a:rPr>
                        <a:t>2020-2030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smtClean="0">
                          <a:effectLst/>
                        </a:rPr>
                        <a:t>% Change</a:t>
                      </a:r>
                    </a:p>
                    <a:p>
                      <a:pPr algn="ctr" fontAlgn="b"/>
                      <a:r>
                        <a:rPr lang="en-US" sz="1200" b="0" u="none" strike="noStrike" dirty="0" smtClean="0">
                          <a:effectLst/>
                        </a:rPr>
                        <a:t>2000-2030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2050 Population</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smtClean="0">
                          <a:effectLst/>
                        </a:rPr>
                        <a:t>% Change</a:t>
                      </a:r>
                    </a:p>
                    <a:p>
                      <a:pPr algn="ctr" fontAlgn="b"/>
                      <a:r>
                        <a:rPr lang="en-US" sz="1200" b="0" u="none" strike="noStrike" dirty="0" smtClean="0">
                          <a:effectLst/>
                        </a:rPr>
                        <a:t>2030-2050</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smtClean="0">
                          <a:effectLst/>
                        </a:rPr>
                        <a:t>% Change</a:t>
                      </a:r>
                    </a:p>
                    <a:p>
                      <a:pPr algn="ctr" fontAlgn="b"/>
                      <a:r>
                        <a:rPr lang="en-US" sz="1200" b="0" u="none" strike="noStrike" dirty="0" smtClean="0">
                          <a:effectLst/>
                        </a:rPr>
                        <a:t>2000-2050</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05">
                <a:tc>
                  <a:txBody>
                    <a:bodyPr/>
                    <a:lstStyle/>
                    <a:p>
                      <a:pPr algn="ctr" fontAlgn="b"/>
                      <a:r>
                        <a:rPr lang="en-US" sz="1200" b="0" u="none" strike="noStrike" dirty="0">
                          <a:effectLst/>
                        </a:rPr>
                        <a:t>Cabarrus</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5,366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6,212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15.77%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200" b="0" u="none" strike="noStrike" dirty="0">
                          <a:effectLst/>
                        </a:rPr>
                        <a:t>8,709</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40.20%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62.30%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200" b="0" u="none" strike="noStrike" dirty="0">
                          <a:effectLst/>
                        </a:rPr>
                        <a:t>13,125</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50.71%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144.60%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18,298</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39.41%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240.99%</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05">
                <a:tc>
                  <a:txBody>
                    <a:bodyPr/>
                    <a:lstStyle/>
                    <a:p>
                      <a:pPr algn="ctr" fontAlgn="b"/>
                      <a:r>
                        <a:rPr lang="en-US" sz="1200" b="0" u="none" strike="noStrike">
                          <a:effectLst/>
                        </a:rPr>
                        <a:t>Davidson</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6,330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7,390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16.75%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9,583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29.68%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51.39%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12,897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34.58%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103.74%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17,275</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33.95%</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172.91%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05">
                <a:tc>
                  <a:txBody>
                    <a:bodyPr/>
                    <a:lstStyle/>
                    <a:p>
                      <a:pPr algn="ctr" fontAlgn="b"/>
                      <a:r>
                        <a:rPr lang="en-US" sz="1200" b="0" u="none" strike="noStrike">
                          <a:effectLst/>
                        </a:rPr>
                        <a:t>Davie</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1,664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2,161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29.87%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2,885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33.50%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73.38%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3,945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36.74%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137.08%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5,466</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38.55%</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228.47%</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05">
                <a:tc>
                  <a:txBody>
                    <a:bodyPr/>
                    <a:lstStyle/>
                    <a:p>
                      <a:pPr algn="ctr" fontAlgn="b"/>
                      <a:r>
                        <a:rPr lang="en-US" sz="1200" b="0" u="none" strike="noStrike">
                          <a:effectLst/>
                        </a:rPr>
                        <a:t>Forsyth</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13,012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15,330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17.81%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17,958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17.14%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38.01%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27,023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50.48%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107.68%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36,364</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34.57%</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179.46%</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05">
                <a:tc>
                  <a:txBody>
                    <a:bodyPr/>
                    <a:lstStyle/>
                    <a:p>
                      <a:pPr algn="ctr" fontAlgn="b"/>
                      <a:r>
                        <a:rPr lang="en-US" sz="1200" b="0" u="none" strike="noStrike">
                          <a:effectLst/>
                        </a:rPr>
                        <a:t>Guilford</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16,878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19,777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17.18%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24,751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25.15%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46.65%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38,587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55.90%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128.62%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53,060</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37.51%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214.37%</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05">
                <a:tc>
                  <a:txBody>
                    <a:bodyPr/>
                    <a:lstStyle/>
                    <a:p>
                      <a:pPr algn="ctr" fontAlgn="b"/>
                      <a:r>
                        <a:rPr lang="en-US" sz="1200" b="0" u="none" strike="noStrike" dirty="0">
                          <a:effectLst/>
                        </a:rPr>
                        <a:t>Iredell</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5,137</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6,487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26.28%</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8,972</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38.31%</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74.65%</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13,120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46.23%</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155.40%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18,442</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40.56%</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259.00%</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05">
                <a:tc>
                  <a:txBody>
                    <a:bodyPr/>
                    <a:lstStyle/>
                    <a:p>
                      <a:pPr algn="ctr" fontAlgn="b"/>
                      <a:r>
                        <a:rPr lang="en-US" sz="1200" b="0" u="none" strike="noStrike">
                          <a:effectLst/>
                        </a:rPr>
                        <a:t>Mecklenburg</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20,507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25,076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22.28%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37,083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47.88%</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80.83%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66,030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78.06%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221.99%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96,379</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45.96%</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369.98%</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05">
                <a:tc>
                  <a:txBody>
                    <a:bodyPr/>
                    <a:lstStyle/>
                    <a:p>
                      <a:pPr algn="ctr" fontAlgn="b"/>
                      <a:r>
                        <a:rPr lang="en-US" sz="1200" b="0" u="none" strike="noStrike">
                          <a:effectLst/>
                        </a:rPr>
                        <a:t>Rockingham</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4,681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4,876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4.17%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5,808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19.11%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24.08%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7,693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32.46%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64.35%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9,701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26.10%</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107.24%</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05">
                <a:tc>
                  <a:txBody>
                    <a:bodyPr/>
                    <a:lstStyle/>
                    <a:p>
                      <a:pPr algn="ctr" fontAlgn="b"/>
                      <a:r>
                        <a:rPr lang="en-US" sz="1200" b="0" u="none" strike="noStrike">
                          <a:effectLst/>
                        </a:rPr>
                        <a:t>Rowan</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6,603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6,533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-1.06%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7,685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17.63%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16.39%</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10,999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43.12%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66.58%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13,930</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26.64%</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110.96%</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05">
                <a:tc>
                  <a:txBody>
                    <a:bodyPr/>
                    <a:lstStyle/>
                    <a:p>
                      <a:pPr algn="ctr" fontAlgn="b"/>
                      <a:r>
                        <a:rPr lang="en-US" sz="1200" b="0" u="none" strike="noStrike">
                          <a:effectLst/>
                        </a:rPr>
                        <a:t>Stanly</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2,952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3,115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5.52%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3,824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22.76%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29.54%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5,252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37.34%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77.91%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6,785</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29.20%</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129.86%</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05">
                <a:tc>
                  <a:txBody>
                    <a:bodyPr/>
                    <a:lstStyle/>
                    <a:p>
                      <a:pPr algn="ctr" fontAlgn="b"/>
                      <a:r>
                        <a:rPr lang="en-US" sz="1200" b="0" u="none" strike="noStrike">
                          <a:effectLst/>
                        </a:rPr>
                        <a:t>Stokes</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1,772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2,276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28.44%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2,929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28.69%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65.29%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3,808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30.01%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114.90%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5,165</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35.64%</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191.50%</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05">
                <a:tc>
                  <a:txBody>
                    <a:bodyPr/>
                    <a:lstStyle/>
                    <a:p>
                      <a:pPr algn="ctr" fontAlgn="b"/>
                      <a:r>
                        <a:rPr lang="en-US" sz="1200" b="0" u="none" strike="noStrike">
                          <a:effectLst/>
                        </a:rPr>
                        <a:t>Surry</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3,874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3,936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1.60%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4,688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19.11%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21.01%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5,936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26.62%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53.23%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7,311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23.16%</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88.71%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05">
                <a:tc>
                  <a:txBody>
                    <a:bodyPr/>
                    <a:lstStyle/>
                    <a:p>
                      <a:pPr algn="ctr" fontAlgn="b"/>
                      <a:r>
                        <a:rPr lang="en-US" sz="1200" b="0" u="none" strike="noStrike">
                          <a:effectLst/>
                        </a:rPr>
                        <a:t>Wilkes</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3,080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3,624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17.66%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5,001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38.00%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62.37%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6,341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26.79%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105.88%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8,515</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34.28%</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176.46%</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05">
                <a:tc>
                  <a:txBody>
                    <a:bodyPr/>
                    <a:lstStyle/>
                    <a:p>
                      <a:pPr algn="ctr" fontAlgn="b"/>
                      <a:r>
                        <a:rPr lang="en-US" sz="1200" b="0" u="none" strike="noStrike">
                          <a:effectLst/>
                        </a:rPr>
                        <a:t>Yadkin</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1,720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1,991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15.76%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2,433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22.20%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41.45%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2,949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21.21%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71.45%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3,768</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27.78%</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119.09%</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05">
                <a:tc>
                  <a:txBody>
                    <a:bodyPr/>
                    <a:lstStyle/>
                    <a:p>
                      <a:pPr algn="ctr" fontAlgn="b"/>
                      <a:r>
                        <a:rPr lang="en-US" sz="1200" b="1" u="none" strike="noStrike" dirty="0">
                          <a:solidFill>
                            <a:schemeClr val="tx1"/>
                          </a:solidFill>
                          <a:effectLst/>
                        </a:rPr>
                        <a:t>NC Total</a:t>
                      </a:r>
                      <a:endParaRPr lang="en-US" sz="1200" b="1" i="0" u="none" strike="noStrike" dirty="0">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solidFill>
                            <a:schemeClr val="tx1"/>
                          </a:solidFill>
                          <a:effectLst/>
                        </a:rPr>
                        <a:t>329,810</a:t>
                      </a:r>
                      <a:endParaRPr lang="en-US" sz="1200" b="1" i="0" u="none" strike="noStrike">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solidFill>
                            <a:schemeClr val="tx1"/>
                          </a:solidFill>
                          <a:effectLst/>
                        </a:rPr>
                        <a:t>391,108</a:t>
                      </a:r>
                      <a:endParaRPr lang="en-US" sz="1200" b="1" i="0" u="none" strike="noStrike">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solidFill>
                            <a:schemeClr val="tx1"/>
                          </a:solidFill>
                          <a:effectLst/>
                        </a:rPr>
                        <a:t>18.59%</a:t>
                      </a:r>
                      <a:endParaRPr lang="en-US" sz="1200" b="1" i="0" u="none" strike="noStrike">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solidFill>
                            <a:schemeClr val="tx1"/>
                          </a:solidFill>
                          <a:effectLst/>
                        </a:rPr>
                        <a:t>529,216</a:t>
                      </a:r>
                      <a:endParaRPr lang="en-US" sz="1200" b="1" i="0" u="none" strike="noStrike">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solidFill>
                            <a:schemeClr val="tx1"/>
                          </a:solidFill>
                          <a:effectLst/>
                        </a:rPr>
                        <a:t>35.31%</a:t>
                      </a:r>
                      <a:endParaRPr lang="en-US" sz="1200" b="1" i="0" u="none" strike="noStrike">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solidFill>
                            <a:schemeClr val="tx1"/>
                          </a:solidFill>
                          <a:effectLst/>
                        </a:rPr>
                        <a:t>60.46%</a:t>
                      </a:r>
                      <a:endParaRPr lang="en-US" sz="1200" b="1" i="0" u="none" strike="noStrike">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solidFill>
                            <a:schemeClr val="tx1"/>
                          </a:solidFill>
                          <a:effectLst/>
                        </a:rPr>
                        <a:t>789,364</a:t>
                      </a:r>
                      <a:endParaRPr lang="en-US" sz="1200" b="1" i="0" u="none" strike="noStrike">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solidFill>
                            <a:schemeClr val="tx1"/>
                          </a:solidFill>
                          <a:effectLst/>
                        </a:rPr>
                        <a:t>49.16%</a:t>
                      </a:r>
                      <a:endParaRPr lang="en-US" sz="1200" b="1" i="0" u="none" strike="noStrike">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solidFill>
                            <a:schemeClr val="tx1"/>
                          </a:solidFill>
                          <a:effectLst/>
                        </a:rPr>
                        <a:t>139.34%</a:t>
                      </a:r>
                      <a:endParaRPr lang="en-US" sz="1200" b="1" i="0" u="none" strike="noStrike">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solidFill>
                            <a:schemeClr val="tx1"/>
                          </a:solidFill>
                          <a:effectLst/>
                        </a:rPr>
                        <a:t>1,309,660</a:t>
                      </a:r>
                      <a:endParaRPr lang="en-US" sz="1200" b="1" i="0" u="none" strike="noStrike">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solidFill>
                            <a:schemeClr val="tx1"/>
                          </a:solidFill>
                          <a:effectLst/>
                        </a:rPr>
                        <a:t>65.91%</a:t>
                      </a:r>
                      <a:endParaRPr lang="en-US" sz="1200" b="1" i="0" u="none" strike="noStrike">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dirty="0">
                          <a:solidFill>
                            <a:schemeClr val="tx1"/>
                          </a:solidFill>
                          <a:effectLst/>
                        </a:rPr>
                        <a:t>297.10%</a:t>
                      </a:r>
                      <a:endParaRPr lang="en-US" sz="1200" b="1" i="0" u="none" strike="noStrike" dirty="0">
                        <a:solidFill>
                          <a:schemeClr val="tx1"/>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5" name="TextBox 4"/>
          <p:cNvSpPr txBox="1"/>
          <p:nvPr/>
        </p:nvSpPr>
        <p:spPr>
          <a:xfrm>
            <a:off x="-76200" y="1548825"/>
            <a:ext cx="6758645" cy="584775"/>
          </a:xfrm>
          <a:prstGeom prst="rect">
            <a:avLst/>
          </a:prstGeom>
          <a:noFill/>
        </p:spPr>
        <p:txBody>
          <a:bodyPr wrap="none" rtlCol="0">
            <a:spAutoFit/>
          </a:bodyPr>
          <a:lstStyle/>
          <a:p>
            <a:r>
              <a:rPr lang="en-US" sz="1600" b="1" dirty="0"/>
              <a:t>Percent Change </a:t>
            </a:r>
            <a:r>
              <a:rPr lang="en-US" sz="1600" b="1" dirty="0" smtClean="0"/>
              <a:t>– Population Projections until 2050 – ages 75 to 84 by County</a:t>
            </a:r>
            <a:endParaRPr lang="en-US" sz="1600" b="1" dirty="0">
              <a:solidFill>
                <a:srgbClr val="000000"/>
              </a:solidFill>
            </a:endParaRPr>
          </a:p>
          <a:p>
            <a:endParaRPr lang="en-US" sz="1600" b="1" dirty="0"/>
          </a:p>
        </p:txBody>
      </p:sp>
    </p:spTree>
    <p:extLst>
      <p:ext uri="{BB962C8B-B14F-4D97-AF65-F5344CB8AC3E}">
        <p14:creationId xmlns:p14="http://schemas.microsoft.com/office/powerpoint/2010/main" val="14587690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2" name="Title 1"/>
          <p:cNvSpPr>
            <a:spLocks noGrp="1"/>
          </p:cNvSpPr>
          <p:nvPr>
            <p:ph type="title"/>
          </p:nvPr>
        </p:nvSpPr>
        <p:spPr>
          <a:xfrm>
            <a:off x="457200" y="533400"/>
            <a:ext cx="8229600" cy="1143000"/>
          </a:xfrm>
        </p:spPr>
        <p:txBody>
          <a:bodyPr/>
          <a:lstStyle/>
          <a:p>
            <a:r>
              <a:rPr lang="en-US" dirty="0" smtClean="0"/>
              <a:t>Index</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19424358"/>
              </p:ext>
            </p:extLst>
          </p:nvPr>
        </p:nvGraphicFramePr>
        <p:xfrm>
          <a:off x="1" y="1447804"/>
          <a:ext cx="9144000" cy="4724403"/>
        </p:xfrm>
        <a:graphic>
          <a:graphicData uri="http://schemas.openxmlformats.org/drawingml/2006/table">
            <a:tbl>
              <a:tblPr>
                <a:tableStyleId>{5C22544A-7EE6-4342-B048-85BDC9FD1C3A}</a:tableStyleId>
              </a:tblPr>
              <a:tblGrid>
                <a:gridCol w="838199"/>
                <a:gridCol w="762000"/>
                <a:gridCol w="685800"/>
                <a:gridCol w="685800"/>
                <a:gridCol w="685800"/>
                <a:gridCol w="685800"/>
                <a:gridCol w="685800"/>
                <a:gridCol w="685800"/>
                <a:gridCol w="685800"/>
                <a:gridCol w="685800"/>
                <a:gridCol w="685800"/>
                <a:gridCol w="685800"/>
                <a:gridCol w="685801"/>
              </a:tblGrid>
              <a:tr h="364440">
                <a:tc gridSpan="3">
                  <a:txBody>
                    <a:bodyPr/>
                    <a:lstStyle/>
                    <a:p>
                      <a:pPr algn="l" fontAlgn="b"/>
                      <a:endParaRPr lang="en-US" sz="1200" b="0" i="0" u="sng" strike="noStrike" dirty="0">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dirty="0">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dirty="0">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dirty="0">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endParaRPr lang="en-US" sz="1200" b="0" i="0" u="none" strike="noStrike">
                        <a:solidFill>
                          <a:srgbClr val="000000"/>
                        </a:solidFill>
                        <a:effectLst/>
                        <a:latin typeface="Calibri"/>
                      </a:endParaRPr>
                    </a:p>
                  </a:txBody>
                  <a:tcPr marL="4105" marR="4105" marT="4105" marB="0" anchor="b">
                    <a:lnB w="12700" cap="flat" cmpd="sng" algn="ctr">
                      <a:solidFill>
                        <a:schemeClr val="tx1"/>
                      </a:solidFill>
                      <a:prstDash val="solid"/>
                      <a:round/>
                      <a:headEnd type="none" w="med" len="med"/>
                      <a:tailEnd type="none" w="med" len="med"/>
                    </a:lnB>
                    <a:solidFill>
                      <a:schemeClr val="bg1">
                        <a:lumMod val="85000"/>
                      </a:schemeClr>
                    </a:solidFill>
                  </a:tcPr>
                </a:tc>
              </a:tr>
              <a:tr h="492459">
                <a:tc>
                  <a:txBody>
                    <a:bodyPr/>
                    <a:lstStyle/>
                    <a:p>
                      <a:pPr algn="ctr" fontAlgn="b"/>
                      <a:r>
                        <a:rPr lang="en-US" sz="1200" b="0" u="none" strike="noStrike" dirty="0">
                          <a:effectLst/>
                        </a:rPr>
                        <a:t>County </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2000 Population</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2010 Population</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smtClean="0">
                          <a:effectLst/>
                        </a:rPr>
                        <a:t>% Change</a:t>
                      </a:r>
                    </a:p>
                    <a:p>
                      <a:pPr algn="ctr" fontAlgn="b"/>
                      <a:r>
                        <a:rPr lang="en-US" sz="1200" b="0" u="none" strike="noStrike" dirty="0" smtClean="0">
                          <a:effectLst/>
                        </a:rPr>
                        <a:t>2000-2010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2020 Population</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smtClean="0">
                          <a:effectLst/>
                        </a:rPr>
                        <a:t>% Change</a:t>
                      </a:r>
                    </a:p>
                    <a:p>
                      <a:pPr algn="ctr" fontAlgn="b"/>
                      <a:r>
                        <a:rPr lang="en-US" sz="1200" b="0" u="none" strike="noStrike" dirty="0" smtClean="0">
                          <a:effectLst/>
                        </a:rPr>
                        <a:t>2010-2020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smtClean="0">
                          <a:effectLst/>
                        </a:rPr>
                        <a:t>% Change</a:t>
                      </a:r>
                    </a:p>
                    <a:p>
                      <a:pPr algn="ctr" fontAlgn="b"/>
                      <a:r>
                        <a:rPr lang="en-US" sz="1200" b="0" u="none" strike="noStrike" dirty="0" smtClean="0">
                          <a:effectLst/>
                        </a:rPr>
                        <a:t>2000-2020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2030 Population</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smtClean="0">
                          <a:effectLst/>
                        </a:rPr>
                        <a:t>% Change</a:t>
                      </a:r>
                    </a:p>
                    <a:p>
                      <a:pPr algn="ctr" fontAlgn="b"/>
                      <a:r>
                        <a:rPr lang="en-US" sz="1200" b="0" u="none" strike="noStrike" dirty="0" smtClean="0">
                          <a:effectLst/>
                        </a:rPr>
                        <a:t>2020-2030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smtClean="0">
                          <a:effectLst/>
                        </a:rPr>
                        <a:t>% Change</a:t>
                      </a:r>
                    </a:p>
                    <a:p>
                      <a:pPr algn="ctr" fontAlgn="b"/>
                      <a:r>
                        <a:rPr lang="en-US" sz="1200" b="0" u="none" strike="noStrike" dirty="0" smtClean="0">
                          <a:effectLst/>
                        </a:rPr>
                        <a:t>2000-2030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2050 Population</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smtClean="0">
                          <a:effectLst/>
                        </a:rPr>
                        <a:t>% Change</a:t>
                      </a:r>
                    </a:p>
                    <a:p>
                      <a:pPr algn="ctr" fontAlgn="b"/>
                      <a:r>
                        <a:rPr lang="en-US" sz="1200" b="0" u="none" strike="noStrike" dirty="0" smtClean="0">
                          <a:effectLst/>
                        </a:rPr>
                        <a:t>2030-2050</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smtClean="0">
                          <a:effectLst/>
                        </a:rPr>
                        <a:t>%Change</a:t>
                      </a:r>
                    </a:p>
                    <a:p>
                      <a:pPr algn="ctr" fontAlgn="b"/>
                      <a:r>
                        <a:rPr lang="en-US" sz="1200" b="0" u="none" strike="noStrike" dirty="0" smtClean="0">
                          <a:effectLst/>
                        </a:rPr>
                        <a:t>2000-2050</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561">
                <a:tc>
                  <a:txBody>
                    <a:bodyPr/>
                    <a:lstStyle/>
                    <a:p>
                      <a:pPr algn="ctr" fontAlgn="b"/>
                      <a:r>
                        <a:rPr lang="en-US" sz="1200" b="0" u="none" strike="noStrike">
                          <a:effectLst/>
                        </a:rPr>
                        <a:t>Cabarrus</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1,696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2,524</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48.82%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200" b="0" u="none" strike="noStrike">
                          <a:effectLst/>
                        </a:rPr>
                        <a:t>2,916</a:t>
                      </a:r>
                      <a:endParaRPr lang="en-US" sz="1200" b="0" i="0" u="none" strike="noStrike">
                        <a:solidFill>
                          <a:srgbClr val="000000"/>
                        </a:solidFill>
                        <a:effectLst/>
                        <a:latin typeface="Calibri"/>
                      </a:endParaRPr>
                    </a:p>
                  </a:txBody>
                  <a:tcPr marL="4105" marR="4105" marT="41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15.53%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71.93%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4,178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43.28%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146.34%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5,833</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39.60%</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243.91%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561">
                <a:tc>
                  <a:txBody>
                    <a:bodyPr/>
                    <a:lstStyle/>
                    <a:p>
                      <a:pPr algn="ctr" fontAlgn="b"/>
                      <a:r>
                        <a:rPr lang="en-US" sz="1200" b="0" u="none" strike="noStrike">
                          <a:effectLst/>
                        </a:rPr>
                        <a:t>Davidson</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1,946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2,474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27.13%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3,068</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24.01%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57.66%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4,045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31.84%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107.86%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5,444</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34.59%</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179.77%</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561">
                <a:tc>
                  <a:txBody>
                    <a:bodyPr/>
                    <a:lstStyle/>
                    <a:p>
                      <a:pPr algn="ctr" fontAlgn="b"/>
                      <a:r>
                        <a:rPr lang="en-US" sz="1200" b="0" u="none" strike="noStrike">
                          <a:effectLst/>
                        </a:rPr>
                        <a:t>Davie</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555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864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55.68%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1,107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28.13%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99.46%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1,502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35.68%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170.63%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2,133</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42.03%</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284.38%</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561">
                <a:tc>
                  <a:txBody>
                    <a:bodyPr/>
                    <a:lstStyle/>
                    <a:p>
                      <a:pPr algn="ctr" fontAlgn="b"/>
                      <a:r>
                        <a:rPr lang="en-US" sz="1200" b="0" u="none" strike="noStrike">
                          <a:effectLst/>
                        </a:rPr>
                        <a:t>Forsyth</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4,537</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6,012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32.51%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7,404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23.15%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63.19%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8,848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19.50%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95.02%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11,722</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32.48%</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158.36%</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561">
                <a:tc>
                  <a:txBody>
                    <a:bodyPr/>
                    <a:lstStyle/>
                    <a:p>
                      <a:pPr algn="ctr" fontAlgn="b"/>
                      <a:r>
                        <a:rPr lang="en-US" sz="1200" b="0" u="none" strike="noStrike">
                          <a:effectLst/>
                        </a:rPr>
                        <a:t>Guilford</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5,955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8,271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38.89%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10,320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24.77%</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73.30%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13,355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29.41%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124.27%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18,288</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36.94%</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207.11%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561">
                <a:tc>
                  <a:txBody>
                    <a:bodyPr/>
                    <a:lstStyle/>
                    <a:p>
                      <a:pPr algn="ctr" fontAlgn="b"/>
                      <a:r>
                        <a:rPr lang="en-US" sz="1200" b="0" u="none" strike="noStrike" dirty="0">
                          <a:effectLst/>
                        </a:rPr>
                        <a:t>Iredell</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1,620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2,129</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31.42%</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2,855</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34.10%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76.23%</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4,028</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41.09%</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148.64%</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5,633</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39.85%</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247.74%</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561">
                <a:tc>
                  <a:txBody>
                    <a:bodyPr/>
                    <a:lstStyle/>
                    <a:p>
                      <a:pPr algn="ctr" fontAlgn="b"/>
                      <a:r>
                        <a:rPr lang="en-US" sz="1200" b="0" u="none" strike="noStrike">
                          <a:effectLst/>
                        </a:rPr>
                        <a:t>Mecklenburg</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6,860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10,737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56.52%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14,564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35.64%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112.30%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21,735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49.24%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216.84%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31,652</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45.63%</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361.39%</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561">
                <a:tc>
                  <a:txBody>
                    <a:bodyPr/>
                    <a:lstStyle/>
                    <a:p>
                      <a:pPr algn="ctr" fontAlgn="b"/>
                      <a:r>
                        <a:rPr lang="en-US" sz="1200" b="0" u="none" strike="noStrike">
                          <a:effectLst/>
                        </a:rPr>
                        <a:t>Rockingham</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1,638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1,879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14.71%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2,000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6.44%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22.10%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2,478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23.90%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51.28%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3,038</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22.60%</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85.47%</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561">
                <a:tc>
                  <a:txBody>
                    <a:bodyPr/>
                    <a:lstStyle/>
                    <a:p>
                      <a:pPr algn="ctr" fontAlgn="b"/>
                      <a:r>
                        <a:rPr lang="en-US" sz="1200" b="0" u="none" strike="noStrike">
                          <a:effectLst/>
                        </a:rPr>
                        <a:t>Rowan</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2,242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2,626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17.13%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2,709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3.16%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20.83%</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3,302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21.89%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47.28%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4,009</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21.40%</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78.80%</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561">
                <a:tc>
                  <a:txBody>
                    <a:bodyPr/>
                    <a:lstStyle/>
                    <a:p>
                      <a:pPr algn="ctr" fontAlgn="b"/>
                      <a:r>
                        <a:rPr lang="en-US" sz="1200" b="0" u="none" strike="noStrike">
                          <a:effectLst/>
                        </a:rPr>
                        <a:t>Stanly</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880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1,097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24.66%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1,268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15.59%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44.09%</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1,613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27.21%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83.30%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2,102</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30.30%</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138.83%</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561">
                <a:tc>
                  <a:txBody>
                    <a:bodyPr/>
                    <a:lstStyle/>
                    <a:p>
                      <a:pPr algn="ctr" fontAlgn="b"/>
                      <a:r>
                        <a:rPr lang="en-US" sz="1200" b="0" u="none" strike="noStrike">
                          <a:effectLst/>
                        </a:rPr>
                        <a:t>Stokes</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608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869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42.93%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912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4.95%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50.00%</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1,238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35.75%</a:t>
                      </a:r>
                      <a:endParaRPr lang="en-US" sz="1200" b="0"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103.62%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1,658</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33.93%</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172.70%</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561">
                <a:tc>
                  <a:txBody>
                    <a:bodyPr/>
                    <a:lstStyle/>
                    <a:p>
                      <a:pPr algn="ctr" fontAlgn="b"/>
                      <a:r>
                        <a:rPr lang="en-US" sz="1200" b="0" u="none" strike="noStrike">
                          <a:effectLst/>
                        </a:rPr>
                        <a:t>Surry</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1,326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1,581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19.23%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1,638</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3.61%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23.53%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1,982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21.00%</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49.47%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2,419</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22.07%</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82.45%</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561">
                <a:tc>
                  <a:txBody>
                    <a:bodyPr/>
                    <a:lstStyle/>
                    <a:p>
                      <a:pPr algn="ctr" fontAlgn="b"/>
                      <a:r>
                        <a:rPr lang="en-US" sz="1200" b="0" u="none" strike="noStrike">
                          <a:effectLst/>
                        </a:rPr>
                        <a:t>Wilkes</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1,009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1,361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34.89%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1,669</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22.63%</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65.41%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2,284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36.85%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126.36%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3,134</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37.22%</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210.60%</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561">
                <a:tc>
                  <a:txBody>
                    <a:bodyPr/>
                    <a:lstStyle/>
                    <a:p>
                      <a:pPr algn="ctr" fontAlgn="b"/>
                      <a:r>
                        <a:rPr lang="en-US" sz="1200" b="0" u="none" strike="noStrike">
                          <a:effectLst/>
                        </a:rPr>
                        <a:t>Yadkin</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566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701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23.85%</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856</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22.11%</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51.24%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1,037</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21.14%</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83.22%</a:t>
                      </a:r>
                      <a:endParaRPr lang="en-US" sz="1200" b="0"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1,351</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a:effectLst/>
                        </a:rPr>
                        <a:t>30.28%</a:t>
                      </a:r>
                      <a:endParaRPr lang="en-US" sz="1200" b="0" i="0" u="none" strike="noStrike">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b="0" u="none" strike="noStrike" dirty="0">
                          <a:effectLst/>
                        </a:rPr>
                        <a:t>138.69%</a:t>
                      </a:r>
                      <a:endParaRPr lang="en-US" sz="1200" b="0"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1650">
                <a:tc>
                  <a:txBody>
                    <a:bodyPr/>
                    <a:lstStyle/>
                    <a:p>
                      <a:pPr algn="ctr" fontAlgn="b"/>
                      <a:r>
                        <a:rPr lang="en-US" sz="1200" b="1" u="none" strike="noStrike" dirty="0">
                          <a:effectLst/>
                        </a:rPr>
                        <a:t>NC Total</a:t>
                      </a:r>
                      <a:endParaRPr lang="en-US" sz="12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dirty="0">
                          <a:effectLst/>
                        </a:rPr>
                        <a:t>105,461</a:t>
                      </a:r>
                      <a:endParaRPr lang="en-US" sz="12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dirty="0">
                          <a:effectLst/>
                        </a:rPr>
                        <a:t>149,052</a:t>
                      </a:r>
                      <a:endParaRPr lang="en-US" sz="12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dirty="0">
                          <a:effectLst/>
                        </a:rPr>
                        <a:t>41.33%</a:t>
                      </a:r>
                      <a:endParaRPr lang="en-US" sz="12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dirty="0">
                          <a:effectLst/>
                        </a:rPr>
                        <a:t>191,009</a:t>
                      </a:r>
                      <a:endParaRPr lang="en-US" sz="12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dirty="0">
                          <a:effectLst/>
                        </a:rPr>
                        <a:t>28.15%</a:t>
                      </a:r>
                      <a:endParaRPr lang="en-US" sz="12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effectLst/>
                        </a:rPr>
                        <a:t>81.12%</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dirty="0">
                          <a:effectLst/>
                        </a:rPr>
                        <a:t>264,477</a:t>
                      </a:r>
                      <a:endParaRPr lang="en-US" sz="12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a:effectLst/>
                        </a:rPr>
                        <a:t>38.46%</a:t>
                      </a:r>
                      <a:endParaRPr lang="en-US" sz="1200" b="1" i="0" u="none" strike="noStrike">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dirty="0">
                          <a:effectLst/>
                        </a:rPr>
                        <a:t>150.78%</a:t>
                      </a:r>
                      <a:endParaRPr lang="en-US" sz="1200" b="1" i="0" u="none" strike="noStrike" dirty="0">
                        <a:solidFill>
                          <a:srgbClr val="00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dirty="0">
                          <a:effectLst/>
                        </a:rPr>
                        <a:t>411,413</a:t>
                      </a:r>
                      <a:endParaRPr lang="en-US" sz="1200" b="1"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dirty="0">
                          <a:effectLst/>
                        </a:rPr>
                        <a:t>55.56%</a:t>
                      </a:r>
                      <a:endParaRPr lang="en-US" sz="1200" b="1"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dirty="0">
                          <a:effectLst/>
                        </a:rPr>
                        <a:t>290.11%</a:t>
                      </a:r>
                      <a:endParaRPr lang="en-US" sz="1200" b="1" i="0" u="none" strike="noStrike" dirty="0">
                        <a:solidFill>
                          <a:srgbClr val="DE0000"/>
                        </a:solidFill>
                        <a:effectLst/>
                        <a:latin typeface="Calibri"/>
                      </a:endParaRPr>
                    </a:p>
                  </a:txBody>
                  <a:tcPr marL="4105" marR="4105" marT="41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5" name="TextBox 4"/>
          <p:cNvSpPr txBox="1"/>
          <p:nvPr/>
        </p:nvSpPr>
        <p:spPr>
          <a:xfrm>
            <a:off x="-76200" y="1518047"/>
            <a:ext cx="7180620" cy="615553"/>
          </a:xfrm>
          <a:prstGeom prst="rect">
            <a:avLst/>
          </a:prstGeom>
          <a:noFill/>
        </p:spPr>
        <p:txBody>
          <a:bodyPr wrap="none" rtlCol="0">
            <a:spAutoFit/>
          </a:bodyPr>
          <a:lstStyle/>
          <a:p>
            <a:r>
              <a:rPr lang="en-US" sz="1600" b="1" dirty="0"/>
              <a:t>Percent Change </a:t>
            </a:r>
            <a:r>
              <a:rPr lang="en-US" sz="1600" b="1" dirty="0" smtClean="0"/>
              <a:t>– Population Projections until 2050 – ages </a:t>
            </a:r>
            <a:r>
              <a:rPr lang="en-US" sz="1600" b="1" dirty="0"/>
              <a:t>85 and </a:t>
            </a:r>
            <a:r>
              <a:rPr lang="en-US" sz="1600" b="1" dirty="0" smtClean="0"/>
              <a:t>older by County</a:t>
            </a:r>
            <a:endParaRPr lang="en-US" sz="1600" b="1" dirty="0">
              <a:solidFill>
                <a:srgbClr val="000000"/>
              </a:solidFill>
            </a:endParaRPr>
          </a:p>
          <a:p>
            <a:endParaRPr lang="en-US" b="1" dirty="0"/>
          </a:p>
        </p:txBody>
      </p:sp>
    </p:spTree>
    <p:extLst>
      <p:ext uri="{BB962C8B-B14F-4D97-AF65-F5344CB8AC3E}">
        <p14:creationId xmlns:p14="http://schemas.microsoft.com/office/powerpoint/2010/main" val="79448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36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2" name="Title 1"/>
          <p:cNvSpPr>
            <a:spLocks noGrp="1"/>
          </p:cNvSpPr>
          <p:nvPr>
            <p:ph type="title"/>
          </p:nvPr>
        </p:nvSpPr>
        <p:spPr>
          <a:xfrm>
            <a:off x="457200" y="2438400"/>
            <a:ext cx="8229600" cy="1143000"/>
          </a:xfrm>
        </p:spPr>
        <p:txBody>
          <a:bodyPr>
            <a:noAutofit/>
          </a:bodyPr>
          <a:lstStyle/>
          <a:p>
            <a:r>
              <a:rPr lang="en-US" sz="7200" dirty="0" smtClean="0"/>
              <a:t>January 27, 2015</a:t>
            </a:r>
            <a:endParaRPr lang="en-US" sz="7200" dirty="0"/>
          </a:p>
        </p:txBody>
      </p:sp>
      <p:sp>
        <p:nvSpPr>
          <p:cNvPr id="6" name="TextBox 5"/>
          <p:cNvSpPr txBox="1"/>
          <p:nvPr/>
        </p:nvSpPr>
        <p:spPr>
          <a:xfrm>
            <a:off x="8829490" y="0"/>
            <a:ext cx="314510" cy="400110"/>
          </a:xfrm>
          <a:prstGeom prst="rect">
            <a:avLst/>
          </a:prstGeom>
          <a:noFill/>
        </p:spPr>
        <p:txBody>
          <a:bodyPr wrap="none" rtlCol="0">
            <a:spAutoFit/>
          </a:bodyPr>
          <a:lstStyle/>
          <a:p>
            <a:r>
              <a:rPr lang="en-US" sz="2000" dirty="0"/>
              <a:t>2</a:t>
            </a:r>
          </a:p>
        </p:txBody>
      </p:sp>
    </p:spTree>
    <p:extLst>
      <p:ext uri="{BB962C8B-B14F-4D97-AF65-F5344CB8AC3E}">
        <p14:creationId xmlns:p14="http://schemas.microsoft.com/office/powerpoint/2010/main" val="30488219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2" name="Title 1"/>
          <p:cNvSpPr>
            <a:spLocks noGrp="1"/>
          </p:cNvSpPr>
          <p:nvPr>
            <p:ph type="title"/>
          </p:nvPr>
        </p:nvSpPr>
        <p:spPr>
          <a:xfrm>
            <a:off x="457200" y="1524000"/>
            <a:ext cx="8229600" cy="1143000"/>
          </a:xfrm>
        </p:spPr>
        <p:txBody>
          <a:bodyPr>
            <a:noAutofit/>
          </a:bodyPr>
          <a:lstStyle/>
          <a:p>
            <a:r>
              <a:rPr lang="en-US" sz="7200" dirty="0" smtClean="0"/>
              <a:t>January 1, 2011</a:t>
            </a:r>
            <a:endParaRPr lang="en-US" sz="7200" dirty="0"/>
          </a:p>
        </p:txBody>
      </p:sp>
      <p:sp>
        <p:nvSpPr>
          <p:cNvPr id="3" name="Title 3"/>
          <p:cNvSpPr txBox="1">
            <a:spLocks/>
          </p:cNvSpPr>
          <p:nvPr/>
        </p:nvSpPr>
        <p:spPr>
          <a:xfrm>
            <a:off x="609600" y="2743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t>December 31, 2030</a:t>
            </a:r>
            <a:endParaRPr lang="en-US" sz="7200" dirty="0"/>
          </a:p>
        </p:txBody>
      </p:sp>
      <p:sp>
        <p:nvSpPr>
          <p:cNvPr id="4" name="Title 3"/>
          <p:cNvSpPr txBox="1">
            <a:spLocks/>
          </p:cNvSpPr>
          <p:nvPr/>
        </p:nvSpPr>
        <p:spPr>
          <a:xfrm>
            <a:off x="609600" y="396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t>December 31, 2050</a:t>
            </a:r>
            <a:endParaRPr lang="en-US" sz="7200" dirty="0"/>
          </a:p>
        </p:txBody>
      </p:sp>
      <p:sp>
        <p:nvSpPr>
          <p:cNvPr id="8" name="TextBox 7"/>
          <p:cNvSpPr txBox="1"/>
          <p:nvPr/>
        </p:nvSpPr>
        <p:spPr>
          <a:xfrm>
            <a:off x="8829490" y="0"/>
            <a:ext cx="314510" cy="400110"/>
          </a:xfrm>
          <a:prstGeom prst="rect">
            <a:avLst/>
          </a:prstGeom>
          <a:noFill/>
        </p:spPr>
        <p:txBody>
          <a:bodyPr wrap="none" rtlCol="0">
            <a:spAutoFit/>
          </a:bodyPr>
          <a:lstStyle/>
          <a:p>
            <a:r>
              <a:rPr lang="en-US" sz="2000" dirty="0"/>
              <a:t>3</a:t>
            </a:r>
          </a:p>
        </p:txBody>
      </p:sp>
      <p:sp>
        <p:nvSpPr>
          <p:cNvPr id="5" name="TextBox 4"/>
          <p:cNvSpPr txBox="1"/>
          <p:nvPr/>
        </p:nvSpPr>
        <p:spPr>
          <a:xfrm>
            <a:off x="9677400" y="914400"/>
            <a:ext cx="3733800" cy="3693319"/>
          </a:xfrm>
          <a:prstGeom prst="rect">
            <a:avLst/>
          </a:prstGeom>
          <a:noFill/>
        </p:spPr>
        <p:txBody>
          <a:bodyPr wrap="square" rtlCol="0">
            <a:spAutoFit/>
          </a:bodyPr>
          <a:lstStyle/>
          <a:p>
            <a:r>
              <a:rPr lang="en-US" dirty="0"/>
              <a:t>On January 1, 2011, the Baby Boomers started turning 65. That was more than three years ago. </a:t>
            </a:r>
            <a:endParaRPr lang="en-US" dirty="0" smtClean="0"/>
          </a:p>
          <a:p>
            <a:endParaRPr lang="en-US" dirty="0"/>
          </a:p>
          <a:p>
            <a:r>
              <a:rPr lang="en-US" dirty="0" smtClean="0"/>
              <a:t>Flash </a:t>
            </a:r>
            <a:r>
              <a:rPr lang="en-US" dirty="0"/>
              <a:t>forward 19 years, and on December 31, 2030, all </a:t>
            </a:r>
            <a:r>
              <a:rPr lang="en-US" dirty="0" smtClean="0"/>
              <a:t>living Boomers </a:t>
            </a:r>
            <a:r>
              <a:rPr lang="en-US" dirty="0"/>
              <a:t>will be at least 65 years </a:t>
            </a:r>
            <a:r>
              <a:rPr lang="en-US" dirty="0" smtClean="0"/>
              <a:t>old, and the oldest boomers will start turning 85. </a:t>
            </a:r>
          </a:p>
          <a:p>
            <a:endParaRPr lang="en-US" dirty="0"/>
          </a:p>
          <a:p>
            <a:r>
              <a:rPr lang="en-US" dirty="0" smtClean="0"/>
              <a:t>By December 31, 2050, all living  </a:t>
            </a:r>
            <a:r>
              <a:rPr lang="en-US" dirty="0"/>
              <a:t>Boomers will be at least 85 years old. </a:t>
            </a:r>
          </a:p>
          <a:p>
            <a:endParaRPr lang="en-US" dirty="0"/>
          </a:p>
        </p:txBody>
      </p:sp>
    </p:spTree>
    <p:extLst>
      <p:ext uri="{BB962C8B-B14F-4D97-AF65-F5344CB8AC3E}">
        <p14:creationId xmlns:p14="http://schemas.microsoft.com/office/powerpoint/2010/main" val="1109996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4" name="Title 3"/>
          <p:cNvSpPr>
            <a:spLocks noGrp="1"/>
          </p:cNvSpPr>
          <p:nvPr>
            <p:ph type="title"/>
          </p:nvPr>
        </p:nvSpPr>
        <p:spPr>
          <a:xfrm>
            <a:off x="457200" y="914400"/>
            <a:ext cx="8229600" cy="1143000"/>
          </a:xfrm>
        </p:spPr>
        <p:txBody>
          <a:bodyPr>
            <a:noAutofit/>
          </a:bodyPr>
          <a:lstStyle/>
          <a:p>
            <a:r>
              <a:rPr lang="en-US" sz="6000" dirty="0" smtClean="0"/>
              <a:t>79.6 million</a:t>
            </a:r>
            <a:endParaRPr lang="en-US" sz="6000" dirty="0"/>
          </a:p>
        </p:txBody>
      </p:sp>
      <p:grpSp>
        <p:nvGrpSpPr>
          <p:cNvPr id="3" name="Group 2"/>
          <p:cNvGrpSpPr/>
          <p:nvPr/>
        </p:nvGrpSpPr>
        <p:grpSpPr>
          <a:xfrm>
            <a:off x="457200" y="1752600"/>
            <a:ext cx="8229600" cy="1524000"/>
            <a:chOff x="457200" y="1752600"/>
            <a:chExt cx="8229600" cy="1524000"/>
          </a:xfrm>
        </p:grpSpPr>
        <p:cxnSp>
          <p:nvCxnSpPr>
            <p:cNvPr id="6" name="Straight Connector 5"/>
            <p:cNvCxnSpPr/>
            <p:nvPr/>
          </p:nvCxnSpPr>
          <p:spPr>
            <a:xfrm>
              <a:off x="1295400" y="1981200"/>
              <a:ext cx="6553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3"/>
            <p:cNvSpPr txBox="1">
              <a:spLocks/>
            </p:cNvSpPr>
            <p:nvPr/>
          </p:nvSpPr>
          <p:spPr>
            <a:xfrm>
              <a:off x="457200" y="1752600"/>
              <a:ext cx="82296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t>19 years</a:t>
              </a:r>
            </a:p>
          </p:txBody>
        </p:sp>
      </p:grpSp>
      <p:grpSp>
        <p:nvGrpSpPr>
          <p:cNvPr id="5" name="Group 4"/>
          <p:cNvGrpSpPr/>
          <p:nvPr/>
        </p:nvGrpSpPr>
        <p:grpSpPr>
          <a:xfrm>
            <a:off x="457200" y="2819400"/>
            <a:ext cx="8229600" cy="1524000"/>
            <a:chOff x="457200" y="2819400"/>
            <a:chExt cx="8229600" cy="1524000"/>
          </a:xfrm>
        </p:grpSpPr>
        <p:cxnSp>
          <p:nvCxnSpPr>
            <p:cNvPr id="9" name="Straight Connector 8"/>
            <p:cNvCxnSpPr/>
            <p:nvPr/>
          </p:nvCxnSpPr>
          <p:spPr>
            <a:xfrm>
              <a:off x="1295400" y="3048000"/>
              <a:ext cx="6553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3"/>
            <p:cNvSpPr txBox="1">
              <a:spLocks/>
            </p:cNvSpPr>
            <p:nvPr/>
          </p:nvSpPr>
          <p:spPr>
            <a:xfrm>
              <a:off x="457200" y="2819400"/>
              <a:ext cx="82296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t>365 days</a:t>
              </a:r>
            </a:p>
          </p:txBody>
        </p:sp>
      </p:grpSp>
      <p:grpSp>
        <p:nvGrpSpPr>
          <p:cNvPr id="12" name="Group 11"/>
          <p:cNvGrpSpPr/>
          <p:nvPr/>
        </p:nvGrpSpPr>
        <p:grpSpPr>
          <a:xfrm>
            <a:off x="76200" y="3629561"/>
            <a:ext cx="8991600" cy="2635954"/>
            <a:chOff x="76200" y="3629561"/>
            <a:chExt cx="8991600" cy="2635954"/>
          </a:xfrm>
        </p:grpSpPr>
        <p:sp>
          <p:nvSpPr>
            <p:cNvPr id="8" name="Rectangle 7"/>
            <p:cNvSpPr/>
            <p:nvPr/>
          </p:nvSpPr>
          <p:spPr>
            <a:xfrm>
              <a:off x="76200" y="4495800"/>
              <a:ext cx="8991600" cy="1769715"/>
            </a:xfrm>
            <a:prstGeom prst="rect">
              <a:avLst/>
            </a:prstGeom>
          </p:spPr>
          <p:txBody>
            <a:bodyPr wrap="square">
              <a:spAutoFit/>
            </a:bodyPr>
            <a:lstStyle/>
            <a:p>
              <a:pPr algn="ctr"/>
              <a:r>
                <a:rPr lang="en-US" sz="6000" dirty="0" smtClean="0"/>
                <a:t>10,000</a:t>
              </a:r>
              <a:r>
                <a:rPr lang="en-US" sz="4900" dirty="0" smtClean="0"/>
                <a:t> </a:t>
              </a:r>
            </a:p>
            <a:p>
              <a:pPr algn="ctr"/>
              <a:r>
                <a:rPr lang="en-US" sz="4900" dirty="0" smtClean="0"/>
                <a:t>people turning 65 each day</a:t>
              </a:r>
              <a:endParaRPr lang="en-US" sz="4900" dirty="0"/>
            </a:p>
          </p:txBody>
        </p:sp>
        <p:sp>
          <p:nvSpPr>
            <p:cNvPr id="2" name="TextBox 1"/>
            <p:cNvSpPr txBox="1"/>
            <p:nvPr/>
          </p:nvSpPr>
          <p:spPr>
            <a:xfrm>
              <a:off x="4223988" y="3629561"/>
              <a:ext cx="696024" cy="1323439"/>
            </a:xfrm>
            <a:prstGeom prst="rect">
              <a:avLst/>
            </a:prstGeom>
            <a:noFill/>
          </p:spPr>
          <p:txBody>
            <a:bodyPr wrap="none" rtlCol="0">
              <a:spAutoFit/>
            </a:bodyPr>
            <a:lstStyle/>
            <a:p>
              <a:r>
                <a:rPr lang="en-US" sz="8000" dirty="0" smtClean="0"/>
                <a:t>=</a:t>
              </a:r>
              <a:endParaRPr lang="en-US" sz="8000" dirty="0"/>
            </a:p>
          </p:txBody>
        </p:sp>
      </p:grpSp>
      <p:sp>
        <p:nvSpPr>
          <p:cNvPr id="15" name="TextBox 14"/>
          <p:cNvSpPr txBox="1"/>
          <p:nvPr/>
        </p:nvSpPr>
        <p:spPr>
          <a:xfrm>
            <a:off x="8829490" y="9525"/>
            <a:ext cx="314510" cy="400110"/>
          </a:xfrm>
          <a:prstGeom prst="rect">
            <a:avLst/>
          </a:prstGeom>
          <a:noFill/>
        </p:spPr>
        <p:txBody>
          <a:bodyPr wrap="none" rtlCol="0">
            <a:spAutoFit/>
          </a:bodyPr>
          <a:lstStyle/>
          <a:p>
            <a:r>
              <a:rPr lang="en-US" sz="2000" dirty="0"/>
              <a:t>4</a:t>
            </a:r>
          </a:p>
        </p:txBody>
      </p:sp>
      <p:sp>
        <p:nvSpPr>
          <p:cNvPr id="11" name="TextBox 10"/>
          <p:cNvSpPr txBox="1"/>
          <p:nvPr/>
        </p:nvSpPr>
        <p:spPr>
          <a:xfrm>
            <a:off x="9372601" y="990600"/>
            <a:ext cx="4648199" cy="3970318"/>
          </a:xfrm>
          <a:prstGeom prst="rect">
            <a:avLst/>
          </a:prstGeom>
          <a:noFill/>
        </p:spPr>
        <p:txBody>
          <a:bodyPr wrap="square" rtlCol="0">
            <a:spAutoFit/>
          </a:bodyPr>
          <a:lstStyle/>
          <a:p>
            <a:r>
              <a:rPr lang="en-US" dirty="0"/>
              <a:t>It’s called the Baby Boom for a reason. It was an unprecedented amount of births. Today we recognized the total population impact of the boomers as </a:t>
            </a:r>
            <a:r>
              <a:rPr lang="en-US" dirty="0" smtClean="0"/>
              <a:t>almost 80 </a:t>
            </a:r>
            <a:r>
              <a:rPr lang="en-US" dirty="0"/>
              <a:t>million individuals, and that’s a number that has been adjusted for immigration. </a:t>
            </a:r>
            <a:endParaRPr lang="en-US" dirty="0" smtClean="0"/>
          </a:p>
          <a:p>
            <a:endParaRPr lang="en-US" dirty="0"/>
          </a:p>
          <a:p>
            <a:r>
              <a:rPr lang="en-US" dirty="0" smtClean="0"/>
              <a:t>So</a:t>
            </a:r>
            <a:r>
              <a:rPr lang="en-US" dirty="0"/>
              <a:t>, </a:t>
            </a:r>
            <a:r>
              <a:rPr lang="en-US" dirty="0" smtClean="0"/>
              <a:t>80 </a:t>
            </a:r>
            <a:r>
              <a:rPr lang="en-US" dirty="0"/>
              <a:t>million boomers, divided by 19 </a:t>
            </a:r>
            <a:r>
              <a:rPr lang="en-US" dirty="0" smtClean="0"/>
              <a:t>years (the length of the entire Boomer generation), </a:t>
            </a:r>
            <a:r>
              <a:rPr lang="en-US" dirty="0"/>
              <a:t>divided by 365 days—adjust for the number of people who don’t make it to 65, and you’re left with about 10,000 people turning 65 every day </a:t>
            </a:r>
            <a:r>
              <a:rPr lang="en-US" dirty="0" smtClean="0"/>
              <a:t>until 2030</a:t>
            </a:r>
            <a:r>
              <a:rPr lang="en-US" dirty="0"/>
              <a:t>.</a:t>
            </a:r>
          </a:p>
          <a:p>
            <a:endParaRPr lang="en-US" dirty="0"/>
          </a:p>
        </p:txBody>
      </p:sp>
      <p:sp>
        <p:nvSpPr>
          <p:cNvPr id="14" name="TextBox 13"/>
          <p:cNvSpPr txBox="1"/>
          <p:nvPr/>
        </p:nvSpPr>
        <p:spPr>
          <a:xfrm>
            <a:off x="0" y="6519446"/>
            <a:ext cx="2438681" cy="338554"/>
          </a:xfrm>
          <a:prstGeom prst="rect">
            <a:avLst/>
          </a:prstGeom>
          <a:noFill/>
        </p:spPr>
        <p:txBody>
          <a:bodyPr wrap="none" rtlCol="0">
            <a:spAutoFit/>
          </a:bodyPr>
          <a:lstStyle/>
          <a:p>
            <a:r>
              <a:rPr lang="en-US" sz="1600" dirty="0" smtClean="0"/>
              <a:t>Pew Research Center, 2008</a:t>
            </a:r>
            <a:endParaRPr lang="en-US" sz="1600" dirty="0"/>
          </a:p>
        </p:txBody>
      </p:sp>
    </p:spTree>
    <p:extLst>
      <p:ext uri="{BB962C8B-B14F-4D97-AF65-F5344CB8AC3E}">
        <p14:creationId xmlns:p14="http://schemas.microsoft.com/office/powerpoint/2010/main" val="1599210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4" name="Title 1"/>
          <p:cNvSpPr txBox="1">
            <a:spLocks/>
          </p:cNvSpPr>
          <p:nvPr/>
        </p:nvSpPr>
        <p:spPr>
          <a:xfrm>
            <a:off x="457200" y="2438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t>January 27, 2015</a:t>
            </a:r>
            <a:endParaRPr lang="en-US" sz="7200" dirty="0"/>
          </a:p>
        </p:txBody>
      </p:sp>
      <p:sp>
        <p:nvSpPr>
          <p:cNvPr id="6" name="TextBox 5"/>
          <p:cNvSpPr txBox="1"/>
          <p:nvPr/>
        </p:nvSpPr>
        <p:spPr>
          <a:xfrm>
            <a:off x="8829490" y="0"/>
            <a:ext cx="314510" cy="400110"/>
          </a:xfrm>
          <a:prstGeom prst="rect">
            <a:avLst/>
          </a:prstGeom>
          <a:noFill/>
        </p:spPr>
        <p:txBody>
          <a:bodyPr wrap="none" rtlCol="0">
            <a:spAutoFit/>
          </a:bodyPr>
          <a:lstStyle/>
          <a:p>
            <a:r>
              <a:rPr lang="en-US" sz="2000" dirty="0"/>
              <a:t>5</a:t>
            </a:r>
          </a:p>
        </p:txBody>
      </p:sp>
      <p:sp>
        <p:nvSpPr>
          <p:cNvPr id="2" name="TextBox 1"/>
          <p:cNvSpPr txBox="1"/>
          <p:nvPr/>
        </p:nvSpPr>
        <p:spPr>
          <a:xfrm>
            <a:off x="9372600" y="1600200"/>
            <a:ext cx="4267200" cy="2585323"/>
          </a:xfrm>
          <a:prstGeom prst="rect">
            <a:avLst/>
          </a:prstGeom>
          <a:noFill/>
        </p:spPr>
        <p:txBody>
          <a:bodyPr wrap="square" rtlCol="0">
            <a:spAutoFit/>
          </a:bodyPr>
          <a:lstStyle/>
          <a:p>
            <a:r>
              <a:rPr lang="en-US" dirty="0" smtClean="0"/>
              <a:t>Three </a:t>
            </a:r>
            <a:r>
              <a:rPr lang="en-US" dirty="0"/>
              <a:t>years have passed since the Boomers started turning 65. </a:t>
            </a:r>
            <a:endParaRPr lang="en-US" dirty="0" smtClean="0"/>
          </a:p>
          <a:p>
            <a:endParaRPr lang="en-US" dirty="0"/>
          </a:p>
          <a:p>
            <a:r>
              <a:rPr lang="en-US" dirty="0" smtClean="0"/>
              <a:t>That’s </a:t>
            </a:r>
            <a:r>
              <a:rPr lang="en-US" dirty="0"/>
              <a:t>about 12.6 million people </a:t>
            </a:r>
            <a:r>
              <a:rPr lang="en-US" dirty="0" smtClean="0"/>
              <a:t>who have already turned 65.</a:t>
            </a:r>
          </a:p>
          <a:p>
            <a:endParaRPr lang="en-US" dirty="0"/>
          </a:p>
          <a:p>
            <a:r>
              <a:rPr lang="en-US" dirty="0" smtClean="0"/>
              <a:t> </a:t>
            </a:r>
            <a:r>
              <a:rPr lang="en-US" dirty="0"/>
              <a:t>We are 16 years out from a two-fold increase in our elderly population. </a:t>
            </a:r>
          </a:p>
          <a:p>
            <a:endParaRPr lang="en-US" dirty="0"/>
          </a:p>
        </p:txBody>
      </p:sp>
    </p:spTree>
    <p:extLst>
      <p:ext uri="{BB962C8B-B14F-4D97-AF65-F5344CB8AC3E}">
        <p14:creationId xmlns:p14="http://schemas.microsoft.com/office/powerpoint/2010/main" val="11394706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2" name="Title 1"/>
          <p:cNvSpPr>
            <a:spLocks noGrp="1"/>
          </p:cNvSpPr>
          <p:nvPr>
            <p:ph type="title"/>
          </p:nvPr>
        </p:nvSpPr>
        <p:spPr>
          <a:xfrm>
            <a:off x="-1828800" y="533400"/>
            <a:ext cx="8229600" cy="1143000"/>
          </a:xfrm>
        </p:spPr>
        <p:txBody>
          <a:bodyPr>
            <a:normAutofit/>
          </a:bodyPr>
          <a:lstStyle/>
          <a:p>
            <a:r>
              <a:rPr lang="en-US" sz="4000" u="sng" dirty="0" smtClean="0"/>
              <a:t>An Aging Nation</a:t>
            </a:r>
            <a:endParaRPr lang="en-US" sz="4000" u="sng" dirty="0"/>
          </a:p>
        </p:txBody>
      </p:sp>
      <p:sp>
        <p:nvSpPr>
          <p:cNvPr id="4" name="Title 1"/>
          <p:cNvSpPr txBox="1">
            <a:spLocks/>
          </p:cNvSpPr>
          <p:nvPr/>
        </p:nvSpPr>
        <p:spPr>
          <a:xfrm>
            <a:off x="-1676400" y="2209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2014: 13 percent</a:t>
            </a:r>
            <a:endParaRPr lang="en-US" sz="3600" dirty="0"/>
          </a:p>
        </p:txBody>
      </p:sp>
      <p:sp>
        <p:nvSpPr>
          <p:cNvPr id="5" name="Title 1"/>
          <p:cNvSpPr txBox="1">
            <a:spLocks/>
          </p:cNvSpPr>
          <p:nvPr/>
        </p:nvSpPr>
        <p:spPr>
          <a:xfrm>
            <a:off x="-1676400" y="388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2030: 20 percent</a:t>
            </a:r>
            <a:endParaRPr lang="en-US" sz="3600" dirty="0"/>
          </a:p>
        </p:txBody>
      </p:sp>
      <p:sp>
        <p:nvSpPr>
          <p:cNvPr id="8" name="TextBox 7"/>
          <p:cNvSpPr txBox="1"/>
          <p:nvPr/>
        </p:nvSpPr>
        <p:spPr>
          <a:xfrm>
            <a:off x="734814" y="4916269"/>
            <a:ext cx="3362011" cy="646331"/>
          </a:xfrm>
          <a:prstGeom prst="rect">
            <a:avLst/>
          </a:prstGeom>
          <a:noFill/>
        </p:spPr>
        <p:txBody>
          <a:bodyPr wrap="none" rtlCol="0">
            <a:spAutoFit/>
          </a:bodyPr>
          <a:lstStyle/>
          <a:p>
            <a:pPr algn="ctr"/>
            <a:r>
              <a:rPr lang="en-US" sz="3600" dirty="0" smtClean="0"/>
              <a:t>2050: 21 percent</a:t>
            </a:r>
            <a:endParaRPr lang="en-US" sz="3600" dirty="0"/>
          </a:p>
        </p:txBody>
      </p:sp>
      <p:sp>
        <p:nvSpPr>
          <p:cNvPr id="10" name="TextBox 9"/>
          <p:cNvSpPr txBox="1"/>
          <p:nvPr/>
        </p:nvSpPr>
        <p:spPr>
          <a:xfrm>
            <a:off x="8829490" y="0"/>
            <a:ext cx="314510" cy="400110"/>
          </a:xfrm>
          <a:prstGeom prst="rect">
            <a:avLst/>
          </a:prstGeom>
          <a:noFill/>
        </p:spPr>
        <p:txBody>
          <a:bodyPr wrap="none" rtlCol="0">
            <a:spAutoFit/>
          </a:bodyPr>
          <a:lstStyle/>
          <a:p>
            <a:r>
              <a:rPr lang="en-US" sz="2000" dirty="0"/>
              <a:t>6</a:t>
            </a:r>
          </a:p>
        </p:txBody>
      </p:sp>
      <p:sp>
        <p:nvSpPr>
          <p:cNvPr id="11" name="Title 1"/>
          <p:cNvSpPr txBox="1">
            <a:spLocks/>
          </p:cNvSpPr>
          <p:nvPr/>
        </p:nvSpPr>
        <p:spPr>
          <a:xfrm>
            <a:off x="-1524000" y="3048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2020: 16.7 percent</a:t>
            </a:r>
            <a:endParaRPr lang="en-US" sz="3600" dirty="0"/>
          </a:p>
        </p:txBody>
      </p:sp>
      <p:sp>
        <p:nvSpPr>
          <p:cNvPr id="7" name="TextBox 6"/>
          <p:cNvSpPr txBox="1"/>
          <p:nvPr/>
        </p:nvSpPr>
        <p:spPr>
          <a:xfrm>
            <a:off x="0" y="6550223"/>
            <a:ext cx="3881512" cy="307777"/>
          </a:xfrm>
          <a:prstGeom prst="rect">
            <a:avLst/>
          </a:prstGeom>
          <a:noFill/>
        </p:spPr>
        <p:txBody>
          <a:bodyPr wrap="none" rtlCol="0">
            <a:spAutoFit/>
          </a:bodyPr>
          <a:lstStyle/>
          <a:p>
            <a:r>
              <a:rPr lang="en-US" sz="1400" dirty="0" smtClean="0"/>
              <a:t>Colby and </a:t>
            </a:r>
            <a:r>
              <a:rPr lang="en-US" sz="1400" dirty="0" err="1" smtClean="0"/>
              <a:t>Ortman</a:t>
            </a:r>
            <a:r>
              <a:rPr lang="en-US" sz="1400" dirty="0" smtClean="0"/>
              <a:t>, “The Baby Boom Cohort,” 2014</a:t>
            </a:r>
            <a:endParaRPr lang="en-US" sz="1400" dirty="0"/>
          </a:p>
        </p:txBody>
      </p:sp>
      <p:sp>
        <p:nvSpPr>
          <p:cNvPr id="13" name="Title 1"/>
          <p:cNvSpPr txBox="1">
            <a:spLocks/>
          </p:cNvSpPr>
          <p:nvPr/>
        </p:nvSpPr>
        <p:spPr>
          <a:xfrm>
            <a:off x="-228600" y="1143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dirty="0" smtClean="0"/>
              <a:t>Percent of U.S. Population over 65</a:t>
            </a:r>
            <a:endParaRPr lang="en-US" sz="3800" dirty="0"/>
          </a:p>
        </p:txBody>
      </p:sp>
      <p:grpSp>
        <p:nvGrpSpPr>
          <p:cNvPr id="31" name="Group 30"/>
          <p:cNvGrpSpPr/>
          <p:nvPr/>
        </p:nvGrpSpPr>
        <p:grpSpPr>
          <a:xfrm>
            <a:off x="5105400" y="1828800"/>
            <a:ext cx="1371600" cy="4419600"/>
            <a:chOff x="5105400" y="1828800"/>
            <a:chExt cx="1371600" cy="4419600"/>
          </a:xfrm>
        </p:grpSpPr>
        <p:graphicFrame>
          <p:nvGraphicFramePr>
            <p:cNvPr id="16" name="Chart 15"/>
            <p:cNvGraphicFramePr>
              <a:graphicFrameLocks/>
            </p:cNvGraphicFramePr>
            <p:nvPr>
              <p:extLst>
                <p:ext uri="{D42A27DB-BD31-4B8C-83A1-F6EECF244321}">
                  <p14:modId xmlns:p14="http://schemas.microsoft.com/office/powerpoint/2010/main" val="3618851696"/>
                </p:ext>
              </p:extLst>
            </p:nvPr>
          </p:nvGraphicFramePr>
          <p:xfrm>
            <a:off x="5105400" y="2827867"/>
            <a:ext cx="1371600" cy="1371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4159073297"/>
                </p:ext>
              </p:extLst>
            </p:nvPr>
          </p:nvGraphicFramePr>
          <p:xfrm>
            <a:off x="5105400" y="4876800"/>
            <a:ext cx="1371600" cy="1371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a:graphicFrameLocks/>
            </p:cNvGraphicFramePr>
            <p:nvPr>
              <p:extLst>
                <p:ext uri="{D42A27DB-BD31-4B8C-83A1-F6EECF244321}">
                  <p14:modId xmlns:p14="http://schemas.microsoft.com/office/powerpoint/2010/main" val="2822578907"/>
                </p:ext>
              </p:extLst>
            </p:nvPr>
          </p:nvGraphicFramePr>
          <p:xfrm>
            <a:off x="5105400" y="3867834"/>
            <a:ext cx="1371600" cy="1371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2985621961"/>
                </p:ext>
              </p:extLst>
            </p:nvPr>
          </p:nvGraphicFramePr>
          <p:xfrm>
            <a:off x="5105400" y="1828800"/>
            <a:ext cx="1371600" cy="1371600"/>
          </p:xfrm>
          <a:graphic>
            <a:graphicData uri="http://schemas.openxmlformats.org/drawingml/2006/chart">
              <c:chart xmlns:c="http://schemas.openxmlformats.org/drawingml/2006/chart" xmlns:r="http://schemas.openxmlformats.org/officeDocument/2006/relationships" r:id="rId7"/>
            </a:graphicData>
          </a:graphic>
        </p:graphicFrame>
      </p:grpSp>
      <p:cxnSp>
        <p:nvCxnSpPr>
          <p:cNvPr id="23" name="Straight Arrow Connector 22"/>
          <p:cNvCxnSpPr/>
          <p:nvPr/>
        </p:nvCxnSpPr>
        <p:spPr>
          <a:xfrm flipV="1">
            <a:off x="4105774" y="2514600"/>
            <a:ext cx="1152026" cy="2667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410574" y="3619500"/>
            <a:ext cx="771026"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11362" y="4514850"/>
            <a:ext cx="1070238" cy="571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181974" y="5295900"/>
            <a:ext cx="999626" cy="2667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ext uri="{D42A27DB-BD31-4B8C-83A1-F6EECF244321}">
                <p14:modId xmlns:p14="http://schemas.microsoft.com/office/powerpoint/2010/main" val="365673934"/>
              </p:ext>
            </p:extLst>
          </p:nvPr>
        </p:nvGraphicFramePr>
        <p:xfrm>
          <a:off x="6629400" y="4877931"/>
          <a:ext cx="2286000" cy="1036319"/>
        </p:xfrm>
        <a:graphic>
          <a:graphicData uri="http://schemas.openxmlformats.org/drawingml/2006/table">
            <a:tbl>
              <a:tblPr firstRow="1" bandRow="1">
                <a:tableStyleId>{5C22544A-7EE6-4342-B048-85BDC9FD1C3A}</a:tableStyleId>
              </a:tblPr>
              <a:tblGrid>
                <a:gridCol w="1690725"/>
                <a:gridCol w="595275"/>
              </a:tblGrid>
              <a:tr h="502920">
                <a:tc>
                  <a:txBody>
                    <a:bodyPr/>
                    <a:lstStyle/>
                    <a:p>
                      <a:pPr algn="r"/>
                      <a:r>
                        <a:rPr lang="en-US" sz="1400" b="1" dirty="0" smtClean="0">
                          <a:solidFill>
                            <a:schemeClr val="tx1"/>
                          </a:solidFill>
                        </a:rPr>
                        <a:t>Percent of US population over 65</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502920">
                <a:tc>
                  <a:txBody>
                    <a:bodyPr/>
                    <a:lstStyle/>
                    <a:p>
                      <a:pPr algn="r"/>
                      <a:r>
                        <a:rPr lang="en-US" sz="1400" b="1" dirty="0" smtClean="0">
                          <a:solidFill>
                            <a:schemeClr val="tx1"/>
                          </a:solidFill>
                        </a:rPr>
                        <a:t>Percent of US population age</a:t>
                      </a:r>
                      <a:r>
                        <a:rPr lang="en-US" sz="1400" b="1" baseline="0" dirty="0" smtClean="0">
                          <a:solidFill>
                            <a:schemeClr val="tx1"/>
                          </a:solidFill>
                        </a:rPr>
                        <a:t> </a:t>
                      </a:r>
                      <a:r>
                        <a:rPr lang="en-US" sz="1400" b="1" dirty="0" smtClean="0">
                          <a:solidFill>
                            <a:schemeClr val="tx1"/>
                          </a:solidFill>
                        </a:rPr>
                        <a:t>0-64</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3" name="TextBox 2"/>
          <p:cNvSpPr txBox="1"/>
          <p:nvPr/>
        </p:nvSpPr>
        <p:spPr>
          <a:xfrm>
            <a:off x="9525000" y="609600"/>
            <a:ext cx="4114800" cy="4247317"/>
          </a:xfrm>
          <a:prstGeom prst="rect">
            <a:avLst/>
          </a:prstGeom>
          <a:noFill/>
        </p:spPr>
        <p:txBody>
          <a:bodyPr wrap="square" rtlCol="0">
            <a:spAutoFit/>
          </a:bodyPr>
          <a:lstStyle/>
          <a:p>
            <a:r>
              <a:rPr lang="en-US" dirty="0"/>
              <a:t>What do all of these numbers mean? </a:t>
            </a:r>
            <a:r>
              <a:rPr lang="en-US" dirty="0" smtClean="0"/>
              <a:t>Our country is an aging nation. In </a:t>
            </a:r>
            <a:r>
              <a:rPr lang="en-US" dirty="0"/>
              <a:t>the next thirty years, our country’s population demographic is going to change drastically. </a:t>
            </a:r>
            <a:r>
              <a:rPr lang="en-US" dirty="0" smtClean="0"/>
              <a:t>It’s 2014. 13 percent of the total U.S. population is over 65. By 2020, that number will increase to nearly 17 percent. </a:t>
            </a:r>
            <a:r>
              <a:rPr lang="en-US" dirty="0"/>
              <a:t>By 2030, that number is projected to increase to 20 percent. That means that by 2030, one in five people are going to be over the age of 65. Census projections predict that by 2050, 21 percent of our nation’s population will be over 65. </a:t>
            </a:r>
          </a:p>
          <a:p>
            <a:endParaRPr lang="en-US" dirty="0"/>
          </a:p>
        </p:txBody>
      </p:sp>
    </p:spTree>
    <p:extLst>
      <p:ext uri="{BB962C8B-B14F-4D97-AF65-F5344CB8AC3E}">
        <p14:creationId xmlns:p14="http://schemas.microsoft.com/office/powerpoint/2010/main" val="27431322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4" name="Title 1"/>
          <p:cNvSpPr txBox="1">
            <a:spLocks/>
          </p:cNvSpPr>
          <p:nvPr/>
        </p:nvSpPr>
        <p:spPr>
          <a:xfrm>
            <a:off x="4572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u="sng" dirty="0" smtClean="0"/>
              <a:t>An Aging State</a:t>
            </a:r>
            <a:endParaRPr lang="en-US" sz="4000" u="sng" dirty="0"/>
          </a:p>
        </p:txBody>
      </p:sp>
      <p:sp>
        <p:nvSpPr>
          <p:cNvPr id="5" name="Title 1"/>
          <p:cNvSpPr txBox="1">
            <a:spLocks/>
          </p:cNvSpPr>
          <p:nvPr/>
        </p:nvSpPr>
        <p:spPr>
          <a:xfrm>
            <a:off x="-2209800" y="2286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2014: 13.8 percent</a:t>
            </a:r>
            <a:endParaRPr lang="en-US" sz="3600" dirty="0"/>
          </a:p>
        </p:txBody>
      </p:sp>
      <p:sp>
        <p:nvSpPr>
          <p:cNvPr id="6" name="Title 1"/>
          <p:cNvSpPr txBox="1">
            <a:spLocks/>
          </p:cNvSpPr>
          <p:nvPr/>
        </p:nvSpPr>
        <p:spPr>
          <a:xfrm>
            <a:off x="-2362200" y="396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2030: 20 percent</a:t>
            </a:r>
            <a:endParaRPr lang="en-US" sz="3600" dirty="0"/>
          </a:p>
        </p:txBody>
      </p:sp>
      <p:sp>
        <p:nvSpPr>
          <p:cNvPr id="7" name="TextBox 6"/>
          <p:cNvSpPr txBox="1"/>
          <p:nvPr/>
        </p:nvSpPr>
        <p:spPr>
          <a:xfrm>
            <a:off x="49015" y="4992469"/>
            <a:ext cx="3362011" cy="646331"/>
          </a:xfrm>
          <a:prstGeom prst="rect">
            <a:avLst/>
          </a:prstGeom>
          <a:noFill/>
        </p:spPr>
        <p:txBody>
          <a:bodyPr wrap="none" rtlCol="0">
            <a:spAutoFit/>
          </a:bodyPr>
          <a:lstStyle/>
          <a:p>
            <a:pPr algn="ctr"/>
            <a:r>
              <a:rPr lang="en-US" sz="3600" dirty="0" smtClean="0"/>
              <a:t>2050: 25 percent</a:t>
            </a:r>
            <a:endParaRPr lang="en-US" sz="3600" dirty="0"/>
          </a:p>
        </p:txBody>
      </p:sp>
      <p:sp>
        <p:nvSpPr>
          <p:cNvPr id="8" name="Title 1"/>
          <p:cNvSpPr txBox="1">
            <a:spLocks/>
          </p:cNvSpPr>
          <p:nvPr/>
        </p:nvSpPr>
        <p:spPr>
          <a:xfrm>
            <a:off x="-2209800" y="3124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2020: 16.8 percent</a:t>
            </a:r>
            <a:endParaRPr lang="en-US" sz="3600" dirty="0"/>
          </a:p>
        </p:txBody>
      </p:sp>
      <p:sp>
        <p:nvSpPr>
          <p:cNvPr id="9" name="Title 1"/>
          <p:cNvSpPr txBox="1">
            <a:spLocks/>
          </p:cNvSpPr>
          <p:nvPr/>
        </p:nvSpPr>
        <p:spPr>
          <a:xfrm>
            <a:off x="76200" y="1295400"/>
            <a:ext cx="487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Percent of North Carolina Population over 65</a:t>
            </a:r>
            <a:endParaRPr lang="en-US" sz="3200" b="1" dirty="0"/>
          </a:p>
        </p:txBody>
      </p:sp>
      <p:graphicFrame>
        <p:nvGraphicFramePr>
          <p:cNvPr id="11" name="Chart 10"/>
          <p:cNvGraphicFramePr>
            <a:graphicFrameLocks/>
          </p:cNvGraphicFramePr>
          <p:nvPr>
            <p:extLst>
              <p:ext uri="{D42A27DB-BD31-4B8C-83A1-F6EECF244321}">
                <p14:modId xmlns:p14="http://schemas.microsoft.com/office/powerpoint/2010/main" val="2502087590"/>
              </p:ext>
            </p:extLst>
          </p:nvPr>
        </p:nvGraphicFramePr>
        <p:xfrm>
          <a:off x="3886200" y="2241594"/>
          <a:ext cx="5015653" cy="362580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9372600" y="457200"/>
            <a:ext cx="5791200" cy="3139321"/>
          </a:xfrm>
          <a:prstGeom prst="rect">
            <a:avLst/>
          </a:prstGeom>
          <a:noFill/>
        </p:spPr>
        <p:txBody>
          <a:bodyPr wrap="square" rtlCol="0">
            <a:spAutoFit/>
          </a:bodyPr>
          <a:lstStyle/>
          <a:p>
            <a:r>
              <a:rPr lang="en-US" dirty="0" smtClean="0"/>
              <a:t>Aging Demographic changes are happening on a national scale. They’re also happening in North Carolina. We live in a very popular state, and seniors love to retire in North Carolina. North Carolina’s aging demographic changes are expected to exceed the national numbers</a:t>
            </a:r>
          </a:p>
          <a:p>
            <a:endParaRPr lang="en-US" dirty="0"/>
          </a:p>
          <a:p>
            <a:r>
              <a:rPr lang="en-US" dirty="0" smtClean="0"/>
              <a:t>It’s </a:t>
            </a:r>
            <a:r>
              <a:rPr lang="en-US" dirty="0"/>
              <a:t>2014: 13.8 percent of the NC population is over 65. By 2030, 20 percent of the NC population is projected to be over 65. By 2050, we could see as many as 25 percent of the NC population over the age of 65. </a:t>
            </a:r>
          </a:p>
          <a:p>
            <a:endParaRPr lang="en-US" dirty="0"/>
          </a:p>
        </p:txBody>
      </p:sp>
      <p:sp>
        <p:nvSpPr>
          <p:cNvPr id="13" name="TextBox 12"/>
          <p:cNvSpPr txBox="1"/>
          <p:nvPr/>
        </p:nvSpPr>
        <p:spPr>
          <a:xfrm>
            <a:off x="8829490" y="0"/>
            <a:ext cx="314510" cy="400110"/>
          </a:xfrm>
          <a:prstGeom prst="rect">
            <a:avLst/>
          </a:prstGeom>
          <a:noFill/>
        </p:spPr>
        <p:txBody>
          <a:bodyPr wrap="none" rtlCol="0">
            <a:spAutoFit/>
          </a:bodyPr>
          <a:lstStyle/>
          <a:p>
            <a:r>
              <a:rPr lang="en-US" sz="2000" dirty="0"/>
              <a:t>7</a:t>
            </a:r>
          </a:p>
        </p:txBody>
      </p:sp>
      <p:sp>
        <p:nvSpPr>
          <p:cNvPr id="2" name="TextBox 1"/>
          <p:cNvSpPr txBox="1"/>
          <p:nvPr/>
        </p:nvSpPr>
        <p:spPr>
          <a:xfrm>
            <a:off x="-76200" y="6553200"/>
            <a:ext cx="3853363" cy="307777"/>
          </a:xfrm>
          <a:prstGeom prst="rect">
            <a:avLst/>
          </a:prstGeom>
          <a:noFill/>
        </p:spPr>
        <p:txBody>
          <a:bodyPr wrap="none" rtlCol="0">
            <a:spAutoFit/>
          </a:bodyPr>
          <a:lstStyle/>
          <a:p>
            <a:r>
              <a:rPr lang="en-US" sz="1400" dirty="0" smtClean="0"/>
              <a:t>North Carolina Office of Budget and Management </a:t>
            </a:r>
            <a:endParaRPr lang="en-US" sz="1400" dirty="0"/>
          </a:p>
        </p:txBody>
      </p:sp>
    </p:spTree>
    <p:extLst>
      <p:ext uri="{BB962C8B-B14F-4D97-AF65-F5344CB8AC3E}">
        <p14:creationId xmlns:p14="http://schemas.microsoft.com/office/powerpoint/2010/main" val="25952129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714"/>
          <a:stretch/>
        </p:blipFill>
        <p:spPr>
          <a:xfrm>
            <a:off x="0" y="0"/>
            <a:ext cx="9144000" cy="6858000"/>
          </a:xfrm>
          <a:prstGeom prst="rect">
            <a:avLst/>
          </a:prstGeom>
        </p:spPr>
      </p:pic>
      <p:sp>
        <p:nvSpPr>
          <p:cNvPr id="7" name="TextBox 6"/>
          <p:cNvSpPr txBox="1"/>
          <p:nvPr/>
        </p:nvSpPr>
        <p:spPr>
          <a:xfrm>
            <a:off x="8829490" y="0"/>
            <a:ext cx="314510" cy="400110"/>
          </a:xfrm>
          <a:prstGeom prst="rect">
            <a:avLst/>
          </a:prstGeom>
          <a:noFill/>
        </p:spPr>
        <p:txBody>
          <a:bodyPr wrap="none" rtlCol="0">
            <a:spAutoFit/>
          </a:bodyPr>
          <a:lstStyle/>
          <a:p>
            <a:r>
              <a:rPr lang="en-US" sz="2000" dirty="0"/>
              <a:t>8</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219200"/>
            <a:ext cx="2620879" cy="1777883"/>
          </a:xfrm>
          <a:prstGeom prst="rect">
            <a:avLst/>
          </a:prstGeom>
        </p:spPr>
      </p:pic>
      <p:sp>
        <p:nvSpPr>
          <p:cNvPr id="10" name="TextBox 9"/>
          <p:cNvSpPr txBox="1"/>
          <p:nvPr/>
        </p:nvSpPr>
        <p:spPr>
          <a:xfrm>
            <a:off x="2743200" y="1371600"/>
            <a:ext cx="7010400" cy="1785104"/>
          </a:xfrm>
          <a:prstGeom prst="rect">
            <a:avLst/>
          </a:prstGeom>
          <a:noFill/>
        </p:spPr>
        <p:txBody>
          <a:bodyPr wrap="square" rtlCol="0">
            <a:spAutoFit/>
          </a:bodyPr>
          <a:lstStyle/>
          <a:p>
            <a:r>
              <a:rPr lang="en-US" sz="3000" b="1" dirty="0" smtClean="0"/>
              <a:t>North Carolina Populations over 65</a:t>
            </a:r>
          </a:p>
          <a:p>
            <a:r>
              <a:rPr lang="en-US" sz="3600" b="1" u="sng" dirty="0" smtClean="0"/>
              <a:t>2000 to 2050</a:t>
            </a:r>
            <a:endParaRPr lang="en-US" sz="3600" b="1" dirty="0" smtClean="0"/>
          </a:p>
          <a:p>
            <a:endParaRPr lang="en-US" sz="4400" b="1" dirty="0"/>
          </a:p>
        </p:txBody>
      </p:sp>
      <p:grpSp>
        <p:nvGrpSpPr>
          <p:cNvPr id="4" name="Group 3"/>
          <p:cNvGrpSpPr/>
          <p:nvPr/>
        </p:nvGrpSpPr>
        <p:grpSpPr>
          <a:xfrm>
            <a:off x="838200" y="1818858"/>
            <a:ext cx="8382000" cy="4429542"/>
            <a:chOff x="304800" y="1752600"/>
            <a:chExt cx="8382000" cy="4429542"/>
          </a:xfrm>
        </p:grpSpPr>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489" b="99787" l="635" r="99683"/>
                      </a14:imgEffect>
                    </a14:imgLayer>
                  </a14:imgProps>
                </a:ext>
                <a:ext uri="{28A0092B-C50C-407E-A947-70E740481C1C}">
                  <a14:useLocalDpi xmlns:a14="http://schemas.microsoft.com/office/drawing/2010/main" val="0"/>
                </a:ext>
              </a:extLst>
            </a:blip>
            <a:stretch>
              <a:fillRect/>
            </a:stretch>
          </p:blipFill>
          <p:spPr>
            <a:xfrm>
              <a:off x="304800" y="1752600"/>
              <a:ext cx="8382000" cy="4429542"/>
            </a:xfrm>
            <a:prstGeom prst="rect">
              <a:avLst/>
            </a:prstGeom>
          </p:spPr>
        </p:pic>
        <p:grpSp>
          <p:nvGrpSpPr>
            <p:cNvPr id="57" name="Group 56"/>
            <p:cNvGrpSpPr/>
            <p:nvPr/>
          </p:nvGrpSpPr>
          <p:grpSpPr>
            <a:xfrm>
              <a:off x="2835967" y="2733549"/>
              <a:ext cx="2007469" cy="2303295"/>
              <a:chOff x="2945531" y="2725905"/>
              <a:chExt cx="2007469" cy="2303295"/>
            </a:xfrm>
          </p:grpSpPr>
          <p:grpSp>
            <p:nvGrpSpPr>
              <p:cNvPr id="11" name="Group 10"/>
              <p:cNvGrpSpPr/>
              <p:nvPr/>
            </p:nvGrpSpPr>
            <p:grpSpPr>
              <a:xfrm>
                <a:off x="2945531" y="2725905"/>
                <a:ext cx="2007469" cy="2303295"/>
                <a:chOff x="2962853" y="3200400"/>
                <a:chExt cx="2007469" cy="2303295"/>
              </a:xfrm>
              <a:solidFill>
                <a:srgbClr val="86F8FE"/>
              </a:solidFill>
            </p:grpSpPr>
            <p:grpSp>
              <p:nvGrpSpPr>
                <p:cNvPr id="12" name="Group 11"/>
                <p:cNvGrpSpPr/>
                <p:nvPr/>
              </p:nvGrpSpPr>
              <p:grpSpPr>
                <a:xfrm>
                  <a:off x="2962853" y="3217695"/>
                  <a:ext cx="1981200" cy="2286000"/>
                  <a:chOff x="2962853" y="3217695"/>
                  <a:chExt cx="1981200" cy="2286000"/>
                </a:xfrm>
                <a:grpFill/>
              </p:grpSpPr>
              <p:cxnSp>
                <p:nvCxnSpPr>
                  <p:cNvPr id="23" name="Straight Connector 22"/>
                  <p:cNvCxnSpPr/>
                  <p:nvPr/>
                </p:nvCxnSpPr>
                <p:spPr>
                  <a:xfrm>
                    <a:off x="4549942" y="5010400"/>
                    <a:ext cx="76200" cy="117809"/>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483768" y="5107999"/>
                    <a:ext cx="142374" cy="73601"/>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962853" y="3217695"/>
                    <a:ext cx="1981200" cy="2286000"/>
                    <a:chOff x="2962853" y="3217695"/>
                    <a:chExt cx="1981200" cy="2286000"/>
                  </a:xfrm>
                  <a:grpFill/>
                </p:grpSpPr>
                <p:grpSp>
                  <p:nvGrpSpPr>
                    <p:cNvPr id="26" name="Group 25"/>
                    <p:cNvGrpSpPr/>
                    <p:nvPr/>
                  </p:nvGrpSpPr>
                  <p:grpSpPr>
                    <a:xfrm>
                      <a:off x="2962853" y="3217695"/>
                      <a:ext cx="1981200" cy="2286000"/>
                      <a:chOff x="2971800" y="3200400"/>
                      <a:chExt cx="1981200" cy="2286000"/>
                    </a:xfrm>
                    <a:grpFill/>
                  </p:grpSpPr>
                  <p:cxnSp>
                    <p:nvCxnSpPr>
                      <p:cNvPr id="28" name="Straight Connector 27"/>
                      <p:cNvCxnSpPr/>
                      <p:nvPr/>
                    </p:nvCxnSpPr>
                    <p:spPr>
                      <a:xfrm flipV="1">
                        <a:off x="3505200" y="3200400"/>
                        <a:ext cx="1371600" cy="22860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4876800" y="3200400"/>
                        <a:ext cx="76200" cy="83820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495800" y="4038600"/>
                        <a:ext cx="457200" cy="7620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95800" y="4114800"/>
                        <a:ext cx="76200" cy="53340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419600" y="4648200"/>
                        <a:ext cx="152400" cy="3810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07568" y="4679282"/>
                        <a:ext cx="152400" cy="11430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559968" y="4793582"/>
                        <a:ext cx="0" cy="235618"/>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69468" y="5110914"/>
                        <a:ext cx="156287" cy="41233"/>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250231" y="5120783"/>
                        <a:ext cx="140368" cy="62728"/>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182979" y="5122695"/>
                        <a:ext cx="84221" cy="58905"/>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114800" y="5136731"/>
                        <a:ext cx="76200" cy="15416"/>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886200" y="5136731"/>
                        <a:ext cx="262842" cy="349669"/>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657600" y="4793582"/>
                        <a:ext cx="38100" cy="235618"/>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695700" y="5018608"/>
                        <a:ext cx="0" cy="144192"/>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691689" y="5143466"/>
                        <a:ext cx="0" cy="168099"/>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97179" y="4495800"/>
                        <a:ext cx="179471" cy="17145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653589" y="4648200"/>
                        <a:ext cx="4011" cy="145382"/>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48814" y="4076700"/>
                        <a:ext cx="0" cy="26670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505200" y="4322595"/>
                        <a:ext cx="43614" cy="173205"/>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370847" y="4077577"/>
                        <a:ext cx="196014" cy="132473"/>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200400" y="4186533"/>
                        <a:ext cx="228600" cy="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971800" y="4085597"/>
                        <a:ext cx="228600" cy="100936"/>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971800" y="3920791"/>
                        <a:ext cx="76200" cy="194009"/>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048000" y="3810000"/>
                        <a:ext cx="76200" cy="122821"/>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4200" y="3731337"/>
                        <a:ext cx="2005" cy="117809"/>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3126205" y="3619500"/>
                        <a:ext cx="244642" cy="111836"/>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488029" y="3429000"/>
                        <a:ext cx="52262" cy="19050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332747" y="3627520"/>
                        <a:ext cx="164432" cy="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flipV="1">
                      <a:off x="3667703" y="5328860"/>
                      <a:ext cx="255974" cy="174835"/>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3" name="Rectangle 12"/>
                <p:cNvSpPr/>
                <p:nvPr/>
              </p:nvSpPr>
              <p:spPr>
                <a:xfrm>
                  <a:off x="4910164" y="4027469"/>
                  <a:ext cx="60158" cy="58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64795" y="4110990"/>
                  <a:ext cx="60158" cy="58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32974" y="4632107"/>
                  <a:ext cx="60158" cy="58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16808" y="4800600"/>
                  <a:ext cx="60158" cy="58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652663" y="5299407"/>
                  <a:ext cx="60158" cy="58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30679" y="3200400"/>
                  <a:ext cx="60158" cy="58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87179" y="3719178"/>
                  <a:ext cx="60158" cy="58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57902" y="3615362"/>
                  <a:ext cx="60158" cy="58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153630" y="4169895"/>
                  <a:ext cx="60158" cy="58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64195" y="4483642"/>
                  <a:ext cx="60158" cy="58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ectangle 55"/>
              <p:cNvSpPr/>
              <p:nvPr/>
            </p:nvSpPr>
            <p:spPr>
              <a:xfrm>
                <a:off x="4503620" y="4313442"/>
                <a:ext cx="60158" cy="58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p:cNvGrpSpPr/>
          <p:nvPr/>
        </p:nvGrpSpPr>
        <p:grpSpPr>
          <a:xfrm>
            <a:off x="3485144" y="2932421"/>
            <a:ext cx="1848856" cy="1868179"/>
            <a:chOff x="2957412" y="2856221"/>
            <a:chExt cx="1848856" cy="1868179"/>
          </a:xfrm>
        </p:grpSpPr>
        <p:sp>
          <p:nvSpPr>
            <p:cNvPr id="58" name="TextBox 57"/>
            <p:cNvSpPr txBox="1"/>
            <p:nvPr/>
          </p:nvSpPr>
          <p:spPr>
            <a:xfrm>
              <a:off x="3684851" y="4280356"/>
              <a:ext cx="566181" cy="215444"/>
            </a:xfrm>
            <a:prstGeom prst="rect">
              <a:avLst/>
            </a:prstGeom>
            <a:noFill/>
            <a:ln>
              <a:noFill/>
            </a:ln>
          </p:spPr>
          <p:txBody>
            <a:bodyPr wrap="none" rtlCol="0">
              <a:spAutoFit/>
            </a:bodyPr>
            <a:lstStyle/>
            <a:p>
              <a:r>
                <a:rPr lang="en-US" sz="800" b="1" dirty="0" smtClean="0">
                  <a:solidFill>
                    <a:schemeClr val="bg1"/>
                  </a:solidFill>
                </a:rPr>
                <a:t>Cabarrus</a:t>
              </a:r>
              <a:endParaRPr lang="en-US" sz="800" b="1" dirty="0">
                <a:solidFill>
                  <a:schemeClr val="bg1"/>
                </a:solidFill>
              </a:endParaRPr>
            </a:p>
          </p:txBody>
        </p:sp>
        <p:sp>
          <p:nvSpPr>
            <p:cNvPr id="59" name="TextBox 58"/>
            <p:cNvSpPr txBox="1"/>
            <p:nvPr/>
          </p:nvSpPr>
          <p:spPr>
            <a:xfrm>
              <a:off x="3840595" y="3761949"/>
              <a:ext cx="579005" cy="215444"/>
            </a:xfrm>
            <a:prstGeom prst="rect">
              <a:avLst/>
            </a:prstGeom>
            <a:noFill/>
            <a:ln>
              <a:noFill/>
            </a:ln>
          </p:spPr>
          <p:txBody>
            <a:bodyPr wrap="none" rtlCol="0">
              <a:spAutoFit/>
            </a:bodyPr>
            <a:lstStyle/>
            <a:p>
              <a:r>
                <a:rPr lang="en-US" sz="800" b="1" dirty="0" smtClean="0">
                  <a:solidFill>
                    <a:schemeClr val="bg1"/>
                  </a:solidFill>
                </a:rPr>
                <a:t>Davidson</a:t>
              </a:r>
              <a:endParaRPr lang="en-US" sz="800" b="1" dirty="0">
                <a:solidFill>
                  <a:schemeClr val="bg1"/>
                </a:solidFill>
              </a:endParaRPr>
            </a:p>
          </p:txBody>
        </p:sp>
        <p:sp>
          <p:nvSpPr>
            <p:cNvPr id="60" name="TextBox 59"/>
            <p:cNvSpPr txBox="1"/>
            <p:nvPr/>
          </p:nvSpPr>
          <p:spPr>
            <a:xfrm>
              <a:off x="3609296" y="3586975"/>
              <a:ext cx="425116" cy="215444"/>
            </a:xfrm>
            <a:prstGeom prst="rect">
              <a:avLst/>
            </a:prstGeom>
            <a:noFill/>
            <a:ln>
              <a:noFill/>
            </a:ln>
          </p:spPr>
          <p:txBody>
            <a:bodyPr wrap="none" rtlCol="0">
              <a:spAutoFit/>
            </a:bodyPr>
            <a:lstStyle/>
            <a:p>
              <a:r>
                <a:rPr lang="en-US" sz="800" b="1" dirty="0" smtClean="0">
                  <a:solidFill>
                    <a:schemeClr val="bg1"/>
                  </a:solidFill>
                </a:rPr>
                <a:t>Davie</a:t>
              </a:r>
              <a:endParaRPr lang="en-US" sz="800" b="1" dirty="0">
                <a:solidFill>
                  <a:schemeClr val="bg1"/>
                </a:solidFill>
              </a:endParaRPr>
            </a:p>
          </p:txBody>
        </p:sp>
        <p:sp>
          <p:nvSpPr>
            <p:cNvPr id="61" name="TextBox 60"/>
            <p:cNvSpPr txBox="1"/>
            <p:nvPr/>
          </p:nvSpPr>
          <p:spPr>
            <a:xfrm>
              <a:off x="3841339" y="3279191"/>
              <a:ext cx="502061" cy="215444"/>
            </a:xfrm>
            <a:prstGeom prst="rect">
              <a:avLst/>
            </a:prstGeom>
            <a:noFill/>
            <a:ln>
              <a:noFill/>
            </a:ln>
          </p:spPr>
          <p:txBody>
            <a:bodyPr wrap="none" rtlCol="0">
              <a:spAutoFit/>
            </a:bodyPr>
            <a:lstStyle/>
            <a:p>
              <a:r>
                <a:rPr lang="en-US" sz="800" b="1" dirty="0" smtClean="0">
                  <a:solidFill>
                    <a:schemeClr val="bg1"/>
                  </a:solidFill>
                </a:rPr>
                <a:t>Forsyth</a:t>
              </a:r>
              <a:endParaRPr lang="en-US" sz="800" b="1" dirty="0">
                <a:solidFill>
                  <a:schemeClr val="bg1"/>
                </a:solidFill>
              </a:endParaRPr>
            </a:p>
          </p:txBody>
        </p:sp>
        <p:sp>
          <p:nvSpPr>
            <p:cNvPr id="62" name="TextBox 61"/>
            <p:cNvSpPr txBox="1"/>
            <p:nvPr/>
          </p:nvSpPr>
          <p:spPr>
            <a:xfrm>
              <a:off x="4266479" y="3365956"/>
              <a:ext cx="534121" cy="215444"/>
            </a:xfrm>
            <a:prstGeom prst="rect">
              <a:avLst/>
            </a:prstGeom>
            <a:noFill/>
            <a:ln>
              <a:noFill/>
            </a:ln>
          </p:spPr>
          <p:txBody>
            <a:bodyPr wrap="none" rtlCol="0">
              <a:spAutoFit/>
            </a:bodyPr>
            <a:lstStyle/>
            <a:p>
              <a:r>
                <a:rPr lang="en-US" sz="800" b="1" dirty="0" smtClean="0">
                  <a:solidFill>
                    <a:schemeClr val="bg1"/>
                  </a:solidFill>
                </a:rPr>
                <a:t>Guilford</a:t>
              </a:r>
              <a:endParaRPr lang="en-US" sz="800" b="1" dirty="0">
                <a:solidFill>
                  <a:schemeClr val="bg1"/>
                </a:solidFill>
              </a:endParaRPr>
            </a:p>
          </p:txBody>
        </p:sp>
        <p:sp>
          <p:nvSpPr>
            <p:cNvPr id="63" name="TextBox 62"/>
            <p:cNvSpPr txBox="1"/>
            <p:nvPr/>
          </p:nvSpPr>
          <p:spPr>
            <a:xfrm>
              <a:off x="3352800" y="3883968"/>
              <a:ext cx="457176" cy="215444"/>
            </a:xfrm>
            <a:prstGeom prst="rect">
              <a:avLst/>
            </a:prstGeom>
            <a:noFill/>
            <a:ln>
              <a:noFill/>
            </a:ln>
          </p:spPr>
          <p:txBody>
            <a:bodyPr wrap="none" rtlCol="0">
              <a:spAutoFit/>
            </a:bodyPr>
            <a:lstStyle/>
            <a:p>
              <a:r>
                <a:rPr lang="en-US" sz="800" b="1" dirty="0" smtClean="0">
                  <a:solidFill>
                    <a:schemeClr val="bg1"/>
                  </a:solidFill>
                </a:rPr>
                <a:t>Iredell</a:t>
              </a:r>
              <a:endParaRPr lang="en-US" sz="800" b="1" dirty="0">
                <a:solidFill>
                  <a:schemeClr val="bg1"/>
                </a:solidFill>
              </a:endParaRPr>
            </a:p>
          </p:txBody>
        </p:sp>
        <p:sp>
          <p:nvSpPr>
            <p:cNvPr id="64" name="TextBox 63"/>
            <p:cNvSpPr txBox="1"/>
            <p:nvPr/>
          </p:nvSpPr>
          <p:spPr>
            <a:xfrm>
              <a:off x="3505200" y="4524345"/>
              <a:ext cx="675185" cy="200055"/>
            </a:xfrm>
            <a:prstGeom prst="rect">
              <a:avLst/>
            </a:prstGeom>
            <a:noFill/>
            <a:ln>
              <a:noFill/>
            </a:ln>
          </p:spPr>
          <p:txBody>
            <a:bodyPr wrap="none" rtlCol="0">
              <a:spAutoFit/>
            </a:bodyPr>
            <a:lstStyle/>
            <a:p>
              <a:r>
                <a:rPr lang="en-US" sz="700" b="1" dirty="0" smtClean="0">
                  <a:solidFill>
                    <a:schemeClr val="bg1"/>
                  </a:solidFill>
                </a:rPr>
                <a:t>Mecklenburg</a:t>
              </a:r>
              <a:endParaRPr lang="en-US" sz="700" b="1" dirty="0">
                <a:solidFill>
                  <a:schemeClr val="bg1"/>
                </a:solidFill>
              </a:endParaRPr>
            </a:p>
          </p:txBody>
        </p:sp>
        <p:sp>
          <p:nvSpPr>
            <p:cNvPr id="65" name="TextBox 64"/>
            <p:cNvSpPr txBox="1"/>
            <p:nvPr/>
          </p:nvSpPr>
          <p:spPr>
            <a:xfrm>
              <a:off x="4099023" y="2856221"/>
              <a:ext cx="707245" cy="215444"/>
            </a:xfrm>
            <a:prstGeom prst="rect">
              <a:avLst/>
            </a:prstGeom>
            <a:noFill/>
            <a:ln>
              <a:noFill/>
            </a:ln>
          </p:spPr>
          <p:txBody>
            <a:bodyPr wrap="none" rtlCol="0">
              <a:spAutoFit/>
            </a:bodyPr>
            <a:lstStyle/>
            <a:p>
              <a:r>
                <a:rPr lang="en-US" sz="800" b="1" dirty="0" smtClean="0">
                  <a:solidFill>
                    <a:schemeClr val="bg1"/>
                  </a:solidFill>
                </a:rPr>
                <a:t>Rockingham</a:t>
              </a:r>
              <a:endParaRPr lang="en-US" sz="800" b="1" dirty="0">
                <a:solidFill>
                  <a:schemeClr val="bg1"/>
                </a:solidFill>
              </a:endParaRPr>
            </a:p>
          </p:txBody>
        </p:sp>
        <p:sp>
          <p:nvSpPr>
            <p:cNvPr id="66" name="TextBox 65"/>
            <p:cNvSpPr txBox="1"/>
            <p:nvPr/>
          </p:nvSpPr>
          <p:spPr>
            <a:xfrm>
              <a:off x="3657600" y="3962400"/>
              <a:ext cx="479618" cy="215444"/>
            </a:xfrm>
            <a:prstGeom prst="rect">
              <a:avLst/>
            </a:prstGeom>
            <a:noFill/>
            <a:ln>
              <a:noFill/>
            </a:ln>
          </p:spPr>
          <p:txBody>
            <a:bodyPr wrap="none" rtlCol="0">
              <a:spAutoFit/>
            </a:bodyPr>
            <a:lstStyle/>
            <a:p>
              <a:r>
                <a:rPr lang="en-US" sz="800" b="1" dirty="0" smtClean="0">
                  <a:solidFill>
                    <a:schemeClr val="bg1"/>
                  </a:solidFill>
                </a:rPr>
                <a:t>Rowan</a:t>
              </a:r>
              <a:endParaRPr lang="en-US" sz="800" b="1" dirty="0">
                <a:solidFill>
                  <a:schemeClr val="bg1"/>
                </a:solidFill>
              </a:endParaRPr>
            </a:p>
          </p:txBody>
        </p:sp>
        <p:sp>
          <p:nvSpPr>
            <p:cNvPr id="67" name="TextBox 66"/>
            <p:cNvSpPr txBox="1"/>
            <p:nvPr/>
          </p:nvSpPr>
          <p:spPr>
            <a:xfrm>
              <a:off x="4038600" y="4356556"/>
              <a:ext cx="447558" cy="215444"/>
            </a:xfrm>
            <a:prstGeom prst="rect">
              <a:avLst/>
            </a:prstGeom>
            <a:noFill/>
            <a:ln>
              <a:noFill/>
            </a:ln>
          </p:spPr>
          <p:txBody>
            <a:bodyPr wrap="none" rtlCol="0">
              <a:spAutoFit/>
            </a:bodyPr>
            <a:lstStyle/>
            <a:p>
              <a:r>
                <a:rPr lang="en-US" sz="800" b="1" dirty="0" smtClean="0">
                  <a:solidFill>
                    <a:schemeClr val="bg1"/>
                  </a:solidFill>
                </a:rPr>
                <a:t>Stanly</a:t>
              </a:r>
              <a:endParaRPr lang="en-US" sz="800" b="1" dirty="0">
                <a:solidFill>
                  <a:schemeClr val="bg1"/>
                </a:solidFill>
              </a:endParaRPr>
            </a:p>
          </p:txBody>
        </p:sp>
        <p:sp>
          <p:nvSpPr>
            <p:cNvPr id="68" name="TextBox 67"/>
            <p:cNvSpPr txBox="1"/>
            <p:nvPr/>
          </p:nvSpPr>
          <p:spPr>
            <a:xfrm>
              <a:off x="3804136" y="2976584"/>
              <a:ext cx="465192" cy="215444"/>
            </a:xfrm>
            <a:prstGeom prst="rect">
              <a:avLst/>
            </a:prstGeom>
            <a:noFill/>
            <a:ln>
              <a:noFill/>
            </a:ln>
          </p:spPr>
          <p:txBody>
            <a:bodyPr wrap="none" rtlCol="0">
              <a:spAutoFit/>
            </a:bodyPr>
            <a:lstStyle/>
            <a:p>
              <a:r>
                <a:rPr lang="en-US" sz="800" b="1" dirty="0" smtClean="0">
                  <a:solidFill>
                    <a:schemeClr val="bg1"/>
                  </a:solidFill>
                </a:rPr>
                <a:t>Stokes</a:t>
              </a:r>
              <a:endParaRPr lang="en-US" sz="800" b="1" dirty="0">
                <a:solidFill>
                  <a:schemeClr val="bg1"/>
                </a:solidFill>
              </a:endParaRPr>
            </a:p>
          </p:txBody>
        </p:sp>
        <p:sp>
          <p:nvSpPr>
            <p:cNvPr id="69" name="TextBox 68"/>
            <p:cNvSpPr txBox="1"/>
            <p:nvPr/>
          </p:nvSpPr>
          <p:spPr>
            <a:xfrm>
              <a:off x="3404458" y="3010089"/>
              <a:ext cx="409086" cy="215444"/>
            </a:xfrm>
            <a:prstGeom prst="rect">
              <a:avLst/>
            </a:prstGeom>
            <a:noFill/>
            <a:ln>
              <a:noFill/>
            </a:ln>
          </p:spPr>
          <p:txBody>
            <a:bodyPr wrap="none" rtlCol="0">
              <a:spAutoFit/>
            </a:bodyPr>
            <a:lstStyle/>
            <a:p>
              <a:r>
                <a:rPr lang="en-US" sz="800" b="1" dirty="0" smtClean="0">
                  <a:solidFill>
                    <a:srgbClr val="002060"/>
                  </a:solidFill>
                </a:rPr>
                <a:t>Surry</a:t>
              </a:r>
              <a:endParaRPr lang="en-US" sz="800" b="1" dirty="0">
                <a:solidFill>
                  <a:srgbClr val="002060"/>
                </a:solidFill>
              </a:endParaRPr>
            </a:p>
          </p:txBody>
        </p:sp>
        <p:sp>
          <p:nvSpPr>
            <p:cNvPr id="70" name="TextBox 69"/>
            <p:cNvSpPr txBox="1"/>
            <p:nvPr/>
          </p:nvSpPr>
          <p:spPr>
            <a:xfrm>
              <a:off x="2957412" y="3367849"/>
              <a:ext cx="471604" cy="215444"/>
            </a:xfrm>
            <a:prstGeom prst="rect">
              <a:avLst/>
            </a:prstGeom>
            <a:noFill/>
            <a:ln>
              <a:noFill/>
            </a:ln>
          </p:spPr>
          <p:txBody>
            <a:bodyPr wrap="none" rtlCol="0">
              <a:spAutoFit/>
            </a:bodyPr>
            <a:lstStyle/>
            <a:p>
              <a:r>
                <a:rPr lang="en-US" sz="800" b="1" dirty="0" smtClean="0">
                  <a:solidFill>
                    <a:schemeClr val="bg1"/>
                  </a:solidFill>
                </a:rPr>
                <a:t>Wilkes</a:t>
              </a:r>
              <a:endParaRPr lang="en-US" sz="800" b="1" dirty="0">
                <a:solidFill>
                  <a:schemeClr val="bg1"/>
                </a:solidFill>
              </a:endParaRPr>
            </a:p>
          </p:txBody>
        </p:sp>
        <p:sp>
          <p:nvSpPr>
            <p:cNvPr id="71" name="TextBox 70"/>
            <p:cNvSpPr txBox="1"/>
            <p:nvPr/>
          </p:nvSpPr>
          <p:spPr>
            <a:xfrm>
              <a:off x="3452074" y="3318167"/>
              <a:ext cx="473206" cy="215444"/>
            </a:xfrm>
            <a:prstGeom prst="rect">
              <a:avLst/>
            </a:prstGeom>
            <a:noFill/>
            <a:ln>
              <a:noFill/>
            </a:ln>
          </p:spPr>
          <p:txBody>
            <a:bodyPr wrap="none" rtlCol="0">
              <a:spAutoFit/>
            </a:bodyPr>
            <a:lstStyle/>
            <a:p>
              <a:r>
                <a:rPr lang="en-US" sz="800" b="1" dirty="0" smtClean="0">
                  <a:solidFill>
                    <a:schemeClr val="bg1"/>
                  </a:solidFill>
                </a:rPr>
                <a:t>Yadkin</a:t>
              </a:r>
              <a:endParaRPr lang="en-US" sz="800" b="1" dirty="0">
                <a:solidFill>
                  <a:schemeClr val="bg1"/>
                </a:solidFill>
              </a:endParaRPr>
            </a:p>
          </p:txBody>
        </p:sp>
      </p:grpSp>
      <p:sp>
        <p:nvSpPr>
          <p:cNvPr id="72" name="TextBox 71"/>
          <p:cNvSpPr txBox="1"/>
          <p:nvPr/>
        </p:nvSpPr>
        <p:spPr>
          <a:xfrm>
            <a:off x="9234315" y="3215"/>
            <a:ext cx="3910185" cy="3754874"/>
          </a:xfrm>
          <a:prstGeom prst="rect">
            <a:avLst/>
          </a:prstGeom>
          <a:noFill/>
        </p:spPr>
        <p:txBody>
          <a:bodyPr wrap="square" rtlCol="0">
            <a:spAutoFit/>
          </a:bodyPr>
          <a:lstStyle/>
          <a:p>
            <a:r>
              <a:rPr lang="en-US" sz="1400" dirty="0" smtClean="0"/>
              <a:t>This map shows the total percent increase in the North Carolina population over 65 from 2000 to 2050 in each individual county. Dark blue indicates the most growth from 2000 to 2050, which red indicates the least growth. Red and yellow coloring indicates a percent increase of less than 50 percent. Light green indicates a 50 to 89 percent increase. Dark green indicates a 90 to 149 percent increase. Light blue indicates a 150 to 300 percent increase. And the dark blue indicates an increase of more than 300 percent. </a:t>
            </a:r>
          </a:p>
          <a:p>
            <a:endParaRPr lang="en-US" sz="1400" dirty="0"/>
          </a:p>
          <a:p>
            <a:endParaRPr lang="en-US" sz="1400" b="1" dirty="0"/>
          </a:p>
          <a:p>
            <a:r>
              <a:rPr lang="en-US" sz="1400" b="1" dirty="0" smtClean="0"/>
              <a:t>From 2000 to 2050, the total NC population over 65 is expected to experience a percent increase of 247 percent. </a:t>
            </a:r>
          </a:p>
          <a:p>
            <a:endParaRPr lang="en-US" sz="1400" b="1" dirty="0" smtClean="0"/>
          </a:p>
        </p:txBody>
      </p:sp>
      <p:sp>
        <p:nvSpPr>
          <p:cNvPr id="73" name="Title 1"/>
          <p:cNvSpPr txBox="1">
            <a:spLocks/>
          </p:cNvSpPr>
          <p:nvPr/>
        </p:nvSpPr>
        <p:spPr>
          <a:xfrm>
            <a:off x="6096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u="sng" dirty="0" smtClean="0"/>
              <a:t>An Aging State</a:t>
            </a:r>
            <a:endParaRPr lang="en-US" sz="4000" u="sng" dirty="0"/>
          </a:p>
        </p:txBody>
      </p:sp>
    </p:spTree>
    <p:extLst>
      <p:ext uri="{BB962C8B-B14F-4D97-AF65-F5344CB8AC3E}">
        <p14:creationId xmlns:p14="http://schemas.microsoft.com/office/powerpoint/2010/main" val="36732464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7472</Words>
  <Application>Microsoft Macintosh PowerPoint</Application>
  <PresentationFormat>On-screen Show (4:3)</PresentationFormat>
  <Paragraphs>1121</Paragraphs>
  <Slides>29</Slides>
  <Notes>13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January 27, 2015</vt:lpstr>
      <vt:lpstr>January 1, 2011</vt:lpstr>
      <vt:lpstr>79.6 million</vt:lpstr>
      <vt:lpstr>PowerPoint Presentation</vt:lpstr>
      <vt:lpstr>An Aging 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So…now what?</vt:lpstr>
      <vt:lpstr>PowerPoint Presentation</vt:lpstr>
      <vt:lpstr>My wish for you in this region</vt:lpstr>
      <vt:lpstr>Sources</vt:lpstr>
      <vt:lpstr>Sources</vt:lpstr>
      <vt:lpstr>Sources</vt:lpstr>
      <vt:lpstr>Sources</vt:lpstr>
      <vt:lpstr>Acknowledgments</vt:lpstr>
      <vt:lpstr>Index</vt:lpstr>
      <vt:lpstr>Index</vt:lpstr>
      <vt:lpstr>Index</vt:lpstr>
      <vt:lpstr>PowerPoint Presentation</vt:lpstr>
    </vt:vector>
  </TitlesOfParts>
  <Company>Davidson College ResNet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Taylor</dc:creator>
  <cp:lastModifiedBy>Courtney Whicker</cp:lastModifiedBy>
  <cp:revision>18</cp:revision>
  <cp:lastPrinted>2014-08-06T20:53:56Z</cp:lastPrinted>
  <dcterms:created xsi:type="dcterms:W3CDTF">2014-07-28T14:13:37Z</dcterms:created>
  <dcterms:modified xsi:type="dcterms:W3CDTF">2015-02-12T16:44:06Z</dcterms:modified>
</cp:coreProperties>
</file>