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8" r:id="rId3"/>
    <p:sldId id="260" r:id="rId4"/>
    <p:sldId id="261" r:id="rId5"/>
    <p:sldId id="272" r:id="rId6"/>
    <p:sldId id="263" r:id="rId7"/>
    <p:sldId id="264" r:id="rId8"/>
    <p:sldId id="265" r:id="rId9"/>
    <p:sldId id="276" r:id="rId10"/>
    <p:sldId id="267" r:id="rId11"/>
    <p:sldId id="268" r:id="rId12"/>
    <p:sldId id="269" r:id="rId13"/>
    <p:sldId id="270" r:id="rId14"/>
    <p:sldId id="274" r:id="rId15"/>
    <p:sldId id="275" r:id="rId16"/>
    <p:sldId id="277" r:id="rId17"/>
    <p:sldId id="278" r:id="rId18"/>
    <p:sldId id="280" r:id="rId19"/>
    <p:sldId id="279" r:id="rId20"/>
    <p:sldId id="281" r:id="rId21"/>
    <p:sldId id="282" r:id="rId22"/>
    <p:sldId id="28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44"/>
    <p:restoredTop sz="94582"/>
  </p:normalViewPr>
  <p:slideViewPr>
    <p:cSldViewPr>
      <p:cViewPr>
        <p:scale>
          <a:sx n="145" d="100"/>
          <a:sy n="145" d="100"/>
        </p:scale>
        <p:origin x="1568" y="5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35C4F-E275-9C4F-AD5C-8B53C50CAE7C}" type="datetimeFigureOut">
              <a:rPr lang="en-US" smtClean="0"/>
              <a:t>2/16/16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90CB2-875E-ED41-87CB-C2835124E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16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90CB2-875E-ED41-87CB-C2835124E4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90CB2-875E-ED41-87CB-C2835124E4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1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2/16/16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2/16/16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tplans123.org/#!en-espanol/c24u5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tplans123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ine.Brown@hospicecarecenter.org" TargetMode="External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2" Type="http://schemas.openxmlformats.org/officeDocument/2006/relationships/hyperlink" Target="mailto:fstirewa@wakehealth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3.tiff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Community Partnership for Compassionate Care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743200"/>
            <a:ext cx="3757634" cy="316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89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A Contextual Approach to ACP Education for Spanish Speakers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125112" cy="4517239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/>
              <a:t>Decision for a contextual education</a:t>
            </a:r>
          </a:p>
          <a:p>
            <a:pPr lvl="1"/>
            <a:r>
              <a:rPr lang="en-US" sz="2200" dirty="0" smtClean="0"/>
              <a:t>Lack of educational resources in the Piedmont Triad Region for Spanish Speakers</a:t>
            </a:r>
          </a:p>
          <a:p>
            <a:pPr lvl="1"/>
            <a:r>
              <a:rPr lang="en-US" sz="2200" dirty="0" smtClean="0"/>
              <a:t>Dispelling of </a:t>
            </a:r>
            <a:r>
              <a:rPr lang="en-US" sz="2200" dirty="0"/>
              <a:t>m</a:t>
            </a:r>
            <a:r>
              <a:rPr lang="en-US" sz="2200" dirty="0" smtClean="0"/>
              <a:t>yths, fears, and </a:t>
            </a:r>
            <a:r>
              <a:rPr lang="en-US" sz="2200" dirty="0"/>
              <a:t>m</a:t>
            </a:r>
            <a:r>
              <a:rPr lang="en-US" sz="2200" dirty="0" smtClean="0"/>
              <a:t>isconceptions (both legal and ethical)</a:t>
            </a:r>
          </a:p>
          <a:p>
            <a:pPr lvl="1"/>
            <a:r>
              <a:rPr lang="en-US" sz="2200" dirty="0" smtClean="0"/>
              <a:t>Differences in delivery (and transition) of care between native countries and care offered in NC</a:t>
            </a:r>
          </a:p>
          <a:p>
            <a:pPr lvl="1"/>
            <a:r>
              <a:rPr lang="en-US" sz="2200" dirty="0" smtClean="0"/>
              <a:t>Cultural differences that affect ACP in many Spanish Speakers</a:t>
            </a:r>
          </a:p>
          <a:p>
            <a:pPr lvl="2"/>
            <a:r>
              <a:rPr lang="en-US" sz="2000" dirty="0" smtClean="0"/>
              <a:t>The role of the family</a:t>
            </a:r>
          </a:p>
          <a:p>
            <a:pPr lvl="2"/>
            <a:r>
              <a:rPr lang="en-US" sz="2000" dirty="0" smtClean="0"/>
              <a:t>The perception of death</a:t>
            </a:r>
          </a:p>
          <a:p>
            <a:pPr lvl="2"/>
            <a:r>
              <a:rPr lang="en-US" sz="2000" dirty="0" smtClean="0"/>
              <a:t>Paternalism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Contextual Approach to ACP Education for Spanish Speakers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2340761"/>
            <a:ext cx="2952957" cy="4517239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3200" dirty="0" smtClean="0"/>
              <a:t>Focus Group</a:t>
            </a:r>
          </a:p>
          <a:p>
            <a:pPr lvl="1"/>
            <a:r>
              <a:rPr lang="en-US" sz="2800" dirty="0" smtClean="0"/>
              <a:t>Make-up of Focus Group</a:t>
            </a:r>
          </a:p>
          <a:p>
            <a:pPr lvl="1"/>
            <a:r>
              <a:rPr lang="en-US" sz="2800" dirty="0" smtClean="0"/>
              <a:t>Challenges</a:t>
            </a:r>
          </a:p>
          <a:p>
            <a:pPr lvl="1"/>
            <a:r>
              <a:rPr lang="en-US" sz="2800" dirty="0" smtClean="0"/>
              <a:t>Educational Component</a:t>
            </a:r>
          </a:p>
          <a:p>
            <a:pPr lvl="1"/>
            <a:r>
              <a:rPr lang="en-US" sz="2800" dirty="0" smtClean="0"/>
              <a:t>Completing Documents</a:t>
            </a:r>
          </a:p>
          <a:p>
            <a:pPr lvl="1"/>
            <a:r>
              <a:rPr lang="en-US" sz="2800" dirty="0" smtClean="0"/>
              <a:t>Lessons Learned</a:t>
            </a:r>
          </a:p>
          <a:p>
            <a:pPr marL="457200" lvl="1" indent="0">
              <a:buNone/>
            </a:pP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pPr lvl="1"/>
            <a:endParaRPr lang="en-US" sz="2200" dirty="0" smtClean="0"/>
          </a:p>
          <a:p>
            <a:pPr lvl="0"/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146" y="1905000"/>
            <a:ext cx="4744854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2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Contextual Approach to ACP Education for Spanish Speakers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2188361"/>
            <a:ext cx="7125112" cy="4517239"/>
          </a:xfrm>
        </p:spPr>
        <p:txBody>
          <a:bodyPr>
            <a:normAutofit/>
          </a:bodyPr>
          <a:lstStyle/>
          <a:p>
            <a:pPr lvl="0"/>
            <a:r>
              <a:rPr lang="en-US" sz="2400" b="1" dirty="0" smtClean="0"/>
              <a:t>Challenges / Lessons</a:t>
            </a:r>
          </a:p>
          <a:p>
            <a:pPr lvl="1"/>
            <a:r>
              <a:rPr lang="en-US" sz="2200" dirty="0" smtClean="0"/>
              <a:t>Who is our audience?</a:t>
            </a:r>
          </a:p>
          <a:p>
            <a:pPr lvl="2"/>
            <a:r>
              <a:rPr lang="en-US" sz="2000" dirty="0" smtClean="0"/>
              <a:t>Latino? Hispanic? “Spanish Speakers”?</a:t>
            </a:r>
          </a:p>
          <a:p>
            <a:pPr lvl="1"/>
            <a:r>
              <a:rPr lang="en-US" sz="2200" dirty="0" smtClean="0"/>
              <a:t>Practical Vs. Comprehensive?</a:t>
            </a:r>
          </a:p>
          <a:p>
            <a:pPr lvl="2"/>
            <a:r>
              <a:rPr lang="en-US" sz="2000" dirty="0" smtClean="0"/>
              <a:t>What do we prioritize?</a:t>
            </a:r>
          </a:p>
          <a:p>
            <a:pPr lvl="2"/>
            <a:r>
              <a:rPr lang="en-US" sz="2000" dirty="0" smtClean="0"/>
              <a:t>What do we leave in / out?</a:t>
            </a:r>
          </a:p>
          <a:p>
            <a:pPr lvl="2"/>
            <a:r>
              <a:rPr lang="en-US" sz="2000" dirty="0" smtClean="0"/>
              <a:t>Reading Level?</a:t>
            </a:r>
          </a:p>
          <a:p>
            <a:pPr lvl="2"/>
            <a:r>
              <a:rPr lang="en-US" sz="2000" dirty="0" smtClean="0"/>
              <a:t>Language / Colloquialisms</a:t>
            </a:r>
          </a:p>
          <a:p>
            <a:pPr lvl="1"/>
            <a:r>
              <a:rPr lang="en-US" sz="2000" dirty="0" smtClean="0"/>
              <a:t>Medium?</a:t>
            </a:r>
          </a:p>
          <a:p>
            <a:pPr lvl="2"/>
            <a:r>
              <a:rPr lang="en-US" sz="1800" dirty="0" smtClean="0"/>
              <a:t>Funding</a:t>
            </a:r>
          </a:p>
          <a:p>
            <a:pPr lvl="2"/>
            <a:r>
              <a:rPr lang="en-US" sz="1800" dirty="0" smtClean="0"/>
              <a:t>Scheduling</a:t>
            </a:r>
          </a:p>
          <a:p>
            <a:pPr lvl="2"/>
            <a:r>
              <a:rPr lang="en-US" sz="1800" dirty="0" smtClean="0"/>
              <a:t>Scripts / Actors / Scheduling</a:t>
            </a:r>
          </a:p>
          <a:p>
            <a:pPr lvl="1"/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7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838200"/>
            <a:ext cx="7125113" cy="92447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 Contextual Approach to ACP Education for Spanish Speakers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905000"/>
            <a:ext cx="7125112" cy="990600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dirty="0" smtClean="0"/>
              <a:t>Finished Project – Videos and Web Presentation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hlinkClick r:id="rId2"/>
              </a:rPr>
              <a:t>http://www.gotplans123.org/#!en-espanol/c24u5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1" y="2819400"/>
            <a:ext cx="6324599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5755"/>
            <a:ext cx="6153355" cy="92447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Contextualization of </a:t>
            </a:r>
            <a:r>
              <a:rPr lang="en-US" sz="4000" dirty="0" smtClean="0"/>
              <a:t>Education: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A multifaceted call to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7734712" cy="5638800"/>
          </a:xfrm>
        </p:spPr>
        <p:txBody>
          <a:bodyPr>
            <a:normAutofit/>
          </a:bodyPr>
          <a:lstStyle/>
          <a:p>
            <a:pPr lvl="2"/>
            <a:r>
              <a:rPr lang="en-US" sz="1600" b="1" dirty="0" smtClean="0"/>
              <a:t>Language</a:t>
            </a:r>
          </a:p>
          <a:p>
            <a:pPr lvl="3"/>
            <a:r>
              <a:rPr lang="en-US" sz="1400" dirty="0"/>
              <a:t>Reading level - “An Advance Directive for North Carolina: A Practical Form for All Adults</a:t>
            </a:r>
            <a:r>
              <a:rPr lang="en-US" sz="1400" dirty="0" smtClean="0"/>
              <a:t>”</a:t>
            </a:r>
          </a:p>
          <a:p>
            <a:pPr lvl="3"/>
            <a:r>
              <a:rPr lang="en-US" sz="1400" dirty="0" smtClean="0"/>
              <a:t>Spanish-language versions in series (Spanish-English)</a:t>
            </a:r>
          </a:p>
          <a:p>
            <a:pPr lvl="3"/>
            <a:r>
              <a:rPr lang="en-US" sz="1400" dirty="0" smtClean="0"/>
              <a:t>Korean and Russian versions created by our friends at MAHEC</a:t>
            </a:r>
          </a:p>
          <a:p>
            <a:pPr lvl="3"/>
            <a:r>
              <a:rPr lang="en-US" sz="1400" dirty="0" smtClean="0"/>
              <a:t>Other languages coming?</a:t>
            </a:r>
          </a:p>
          <a:p>
            <a:pPr lvl="2"/>
            <a:r>
              <a:rPr lang="en-US" sz="1600" b="1" dirty="0" smtClean="0"/>
              <a:t>Age</a:t>
            </a:r>
          </a:p>
          <a:p>
            <a:pPr lvl="3"/>
            <a:r>
              <a:rPr lang="en-US" sz="1400" b="1" dirty="0" smtClean="0"/>
              <a:t>“</a:t>
            </a:r>
            <a:r>
              <a:rPr lang="en-US" sz="1400" dirty="0" smtClean="0"/>
              <a:t>A sea of blue hair and bald spots”</a:t>
            </a:r>
          </a:p>
          <a:p>
            <a:pPr lvl="3"/>
            <a:r>
              <a:rPr lang="en-US" sz="1400" dirty="0" smtClean="0"/>
              <a:t>How do we convince younger, healthier patients of the need for “the conversation”?</a:t>
            </a:r>
          </a:p>
          <a:p>
            <a:pPr lvl="3"/>
            <a:r>
              <a:rPr lang="en-US" sz="1400" dirty="0" smtClean="0"/>
              <a:t>Financial counselor</a:t>
            </a:r>
          </a:p>
          <a:p>
            <a:pPr lvl="3"/>
            <a:r>
              <a:rPr lang="en-US" sz="1400" dirty="0" smtClean="0"/>
              <a:t>Reaching into the work place – Leadership Winston-Salem</a:t>
            </a:r>
          </a:p>
          <a:p>
            <a:pPr lvl="2"/>
            <a:r>
              <a:rPr lang="en-US" sz="1600" b="1" dirty="0" smtClean="0"/>
              <a:t>Technological ability and desire</a:t>
            </a:r>
          </a:p>
          <a:p>
            <a:pPr lvl="3"/>
            <a:r>
              <a:rPr lang="en-US" sz="1400" u="sng" dirty="0" smtClean="0">
                <a:hlinkClick r:id="rId2"/>
              </a:rPr>
              <a:t>www.gotplans123.org</a:t>
            </a:r>
            <a:endParaRPr lang="en-US" sz="1400" dirty="0" smtClean="0"/>
          </a:p>
          <a:p>
            <a:pPr lvl="4"/>
            <a:r>
              <a:rPr lang="en-US" sz="1400" dirty="0" smtClean="0"/>
              <a:t>Geared for public consumption</a:t>
            </a:r>
          </a:p>
          <a:p>
            <a:pPr lvl="4"/>
            <a:r>
              <a:rPr lang="en-US" sz="1400" dirty="0" smtClean="0"/>
              <a:t>Spanish-language section</a:t>
            </a:r>
          </a:p>
          <a:p>
            <a:pPr lvl="3"/>
            <a:r>
              <a:rPr lang="en-US" sz="1400" dirty="0" smtClean="0"/>
              <a:t>Developing </a:t>
            </a:r>
            <a:r>
              <a:rPr lang="en-US" sz="1400" dirty="0"/>
              <a:t>video for forms completion – Jennifer Stuart and others from MAHEC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94" y="2057400"/>
            <a:ext cx="1009650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20" y="4572000"/>
            <a:ext cx="1371600" cy="1366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19" y="3505200"/>
            <a:ext cx="1371600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2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03041"/>
            <a:ext cx="7125113" cy="924475"/>
          </a:xfrm>
        </p:spPr>
        <p:txBody>
          <a:bodyPr>
            <a:normAutofit fontScale="90000"/>
          </a:bodyPr>
          <a:lstStyle/>
          <a:p>
            <a:r>
              <a:rPr lang="en-US" dirty="0"/>
              <a:t>Contextualization of </a:t>
            </a:r>
            <a:r>
              <a:rPr lang="en-US" sz="4400" dirty="0" smtClean="0"/>
              <a:t>Education: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/>
              <a:t>A multifaceted call to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14600"/>
            <a:ext cx="7429912" cy="5791200"/>
          </a:xfrm>
        </p:spPr>
        <p:txBody>
          <a:bodyPr>
            <a:normAutofit/>
          </a:bodyPr>
          <a:lstStyle/>
          <a:p>
            <a:pPr lvl="2"/>
            <a:r>
              <a:rPr lang="en-US" sz="2000" b="1" dirty="0" smtClean="0"/>
              <a:t>Transportation </a:t>
            </a:r>
            <a:r>
              <a:rPr lang="en-US" sz="2000" b="1" dirty="0"/>
              <a:t>logistics</a:t>
            </a:r>
          </a:p>
          <a:p>
            <a:pPr lvl="3"/>
            <a:r>
              <a:rPr lang="en-US" sz="1800" dirty="0"/>
              <a:t>Public presentations</a:t>
            </a:r>
          </a:p>
          <a:p>
            <a:pPr lvl="3"/>
            <a:r>
              <a:rPr lang="en-US" sz="1800" dirty="0"/>
              <a:t>When and where?</a:t>
            </a:r>
          </a:p>
          <a:p>
            <a:pPr lvl="2"/>
            <a:r>
              <a:rPr lang="en-US" sz="2000" b="1" dirty="0"/>
              <a:t>Theological influences</a:t>
            </a:r>
          </a:p>
          <a:p>
            <a:pPr lvl="3"/>
            <a:r>
              <a:rPr lang="en-US" sz="1800" dirty="0"/>
              <a:t>“A Whole ‘</a:t>
            </a:r>
            <a:r>
              <a:rPr lang="en-US" sz="1800" dirty="0" err="1"/>
              <a:t>Nuther</a:t>
            </a:r>
            <a:r>
              <a:rPr lang="en-US" sz="1800" dirty="0"/>
              <a:t>” presentation</a:t>
            </a:r>
          </a:p>
          <a:p>
            <a:pPr lvl="3"/>
            <a:r>
              <a:rPr lang="en-US" sz="1800" dirty="0"/>
              <a:t>“Failure to understand patient perception and reception of their health through their theological lens is a failure to understand the patient” - Keith</a:t>
            </a:r>
          </a:p>
          <a:p>
            <a:pPr lvl="3"/>
            <a:r>
              <a:rPr lang="en-US" sz="1800" dirty="0"/>
              <a:t>Must include the </a:t>
            </a:r>
            <a:r>
              <a:rPr lang="en-US" sz="1800" dirty="0" smtClean="0"/>
              <a:t>buy-in </a:t>
            </a:r>
            <a:r>
              <a:rPr lang="en-US" sz="1800" dirty="0"/>
              <a:t>of faith leaders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86" y="2199725"/>
            <a:ext cx="1412240" cy="1412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01482"/>
            <a:ext cx="1947333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1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52400"/>
            <a:ext cx="5562600" cy="60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1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6200"/>
            <a:ext cx="584927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04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0"/>
            <a:ext cx="5791200" cy="605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77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62000"/>
            <a:ext cx="8200505" cy="4649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F Keith Stirewalt PA MBA </a:t>
            </a:r>
            <a:r>
              <a:rPr lang="en-US" dirty="0" err="1" smtClean="0"/>
              <a:t>MDiv</a:t>
            </a:r>
            <a:r>
              <a:rPr lang="en-US" dirty="0" smtClean="0"/>
              <a:t> – </a:t>
            </a:r>
            <a:r>
              <a:rPr lang="en-US" dirty="0" smtClean="0">
                <a:hlinkClick r:id="rId2"/>
              </a:rPr>
              <a:t>fstirewa@wakehealth.edu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Chaplain for Clinical Engagement &amp; Living Donor Advocate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Wake Forest Baptist Medical Center</a:t>
            </a:r>
          </a:p>
          <a:p>
            <a:pPr marL="0" indent="0">
              <a:buNone/>
            </a:pPr>
            <a:r>
              <a:rPr lang="en-US" dirty="0" smtClean="0"/>
              <a:t>Winston-Salem NC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920085"/>
            <a:ext cx="4038600" cy="44348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Christine Brown</a:t>
            </a:r>
          </a:p>
          <a:p>
            <a:pPr marL="0" indent="0">
              <a:buNone/>
            </a:pPr>
            <a:r>
              <a:rPr lang="en-US" dirty="0"/>
              <a:t>Regional Vice President of Business Development</a:t>
            </a:r>
          </a:p>
          <a:p>
            <a:pPr marL="0" indent="0">
              <a:buNone/>
            </a:pPr>
            <a:r>
              <a:rPr lang="en-US" dirty="0"/>
              <a:t>Hospice &amp; Palliative </a:t>
            </a:r>
            <a:r>
              <a:rPr lang="en-US" dirty="0" err="1"/>
              <a:t>CareCenter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Rowan Hospice &amp; Palliative </a:t>
            </a:r>
            <a:r>
              <a:rPr lang="en-US" dirty="0" err="1"/>
              <a:t>CareCenter</a:t>
            </a:r>
            <a:endParaRPr lang="en-US" dirty="0"/>
          </a:p>
          <a:p>
            <a:pPr marL="0" indent="0">
              <a:buNone/>
            </a:pPr>
            <a:r>
              <a:rPr lang="en-US">
                <a:hlinkClick r:id="rId3"/>
              </a:rPr>
              <a:t>Christine.Brown@hospicecarecenter.org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52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342900"/>
            <a:ext cx="4800600" cy="554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84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91" y="0"/>
            <a:ext cx="6191309" cy="617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04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838200"/>
            <a:ext cx="527412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83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35" y="664830"/>
            <a:ext cx="7125113" cy="924475"/>
          </a:xfrm>
        </p:spPr>
        <p:txBody>
          <a:bodyPr/>
          <a:lstStyle/>
          <a:p>
            <a:pPr lvl="1"/>
            <a:r>
              <a:rPr lang="en-US" sz="2800" dirty="0" smtClean="0"/>
              <a:t>Advance Care Planning is becoming increasingly ‘sexy’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1905000"/>
            <a:ext cx="2667000" cy="2523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077" y="2537904"/>
            <a:ext cx="2680737" cy="3121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705" y="1600200"/>
            <a:ext cx="2857295" cy="133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5489584"/>
            <a:ext cx="3819973" cy="129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3124200"/>
            <a:ext cx="2229688" cy="215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38" y="4662234"/>
            <a:ext cx="3449162" cy="211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6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Yet</a:t>
            </a:r>
            <a:r>
              <a:rPr lang="is-IS" dirty="0" smtClean="0"/>
              <a:t>…...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315200" cy="4669639"/>
          </a:xfrm>
        </p:spPr>
        <p:txBody>
          <a:bodyPr>
            <a:noAutofit/>
          </a:bodyPr>
          <a:lstStyle/>
          <a:p>
            <a:pPr marL="393192" lvl="1" indent="0">
              <a:buNone/>
            </a:pPr>
            <a:r>
              <a:rPr lang="en-US" sz="2000" b="1" dirty="0" smtClean="0"/>
              <a:t>Stats </a:t>
            </a:r>
            <a:r>
              <a:rPr lang="en-US" sz="2000" b="1" dirty="0"/>
              <a:t>on Advance Care Planning</a:t>
            </a:r>
          </a:p>
          <a:p>
            <a:pPr lvl="2"/>
            <a:r>
              <a:rPr lang="en-US" sz="1800" dirty="0"/>
              <a:t>Conversation Project Survey 2013</a:t>
            </a:r>
          </a:p>
          <a:p>
            <a:pPr lvl="3"/>
            <a:r>
              <a:rPr lang="en-US" sz="1800" b="1" dirty="0"/>
              <a:t>90% </a:t>
            </a:r>
            <a:r>
              <a:rPr lang="en-US" sz="1800" dirty="0"/>
              <a:t>of people say talking to their loved ones about end-of-life is important</a:t>
            </a:r>
          </a:p>
          <a:p>
            <a:pPr lvl="3"/>
            <a:r>
              <a:rPr lang="en-US" sz="1800" b="1" dirty="0"/>
              <a:t>27% </a:t>
            </a:r>
            <a:r>
              <a:rPr lang="en-US" sz="1800" dirty="0"/>
              <a:t>report having done so</a:t>
            </a:r>
          </a:p>
          <a:p>
            <a:pPr lvl="2"/>
            <a:r>
              <a:rPr lang="en-US" sz="1800" dirty="0"/>
              <a:t>California HealthCare Foundation 2012</a:t>
            </a:r>
          </a:p>
          <a:p>
            <a:pPr lvl="3"/>
            <a:r>
              <a:rPr lang="en-US" sz="1800" b="1" dirty="0"/>
              <a:t>82% </a:t>
            </a:r>
            <a:r>
              <a:rPr lang="en-US" sz="1800" dirty="0"/>
              <a:t>of people say it’s important to put their wishes in writing</a:t>
            </a:r>
          </a:p>
          <a:p>
            <a:pPr lvl="3"/>
            <a:r>
              <a:rPr lang="en-US" sz="1800" b="1" dirty="0"/>
              <a:t>23% </a:t>
            </a:r>
            <a:r>
              <a:rPr lang="en-US" sz="1800" dirty="0"/>
              <a:t>report actually having done so</a:t>
            </a:r>
          </a:p>
          <a:p>
            <a:pPr lvl="2"/>
            <a:r>
              <a:rPr lang="en-US" sz="1800" dirty="0"/>
              <a:t>California HealthCare Foundation 2012</a:t>
            </a:r>
          </a:p>
          <a:p>
            <a:pPr lvl="3"/>
            <a:r>
              <a:rPr lang="en-US" sz="1800" b="1" dirty="0"/>
              <a:t>80% </a:t>
            </a:r>
            <a:r>
              <a:rPr lang="en-US" sz="1800" dirty="0"/>
              <a:t>say that they would want to talk to their physicians about end-of-life care if they become seriously ill</a:t>
            </a:r>
          </a:p>
          <a:p>
            <a:pPr lvl="3"/>
            <a:r>
              <a:rPr lang="en-US" sz="1800" b="1" dirty="0"/>
              <a:t>7% </a:t>
            </a:r>
            <a:r>
              <a:rPr lang="en-US" sz="1800" dirty="0" smtClean="0"/>
              <a:t>report that </a:t>
            </a:r>
            <a:r>
              <a:rPr lang="en-US" sz="1800" dirty="0"/>
              <a:t>they have actually had a conversation with their health care </a:t>
            </a:r>
            <a:r>
              <a:rPr lang="en-US" sz="1800" dirty="0" smtClean="0"/>
              <a:t>provider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7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125113" cy="924475"/>
          </a:xfrm>
        </p:spPr>
        <p:txBody>
          <a:bodyPr/>
          <a:lstStyle/>
          <a:p>
            <a:r>
              <a:rPr lang="en-US" dirty="0" smtClean="0"/>
              <a:t>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524955" cy="5257800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r>
              <a:rPr lang="en-US" sz="1800" dirty="0" smtClean="0"/>
              <a:t>“</a:t>
            </a:r>
            <a:r>
              <a:rPr lang="en-US" sz="1800" dirty="0"/>
              <a:t>Patient-Reported Barriers to High-Quality, End-of-Life Care: A Multiethnic, Multilingual, Mixed Methods Study” – </a:t>
            </a:r>
            <a:r>
              <a:rPr lang="en-US" sz="1800" i="1" dirty="0"/>
              <a:t>Journal of Palliative Medicine.</a:t>
            </a:r>
            <a:r>
              <a:rPr lang="en-US" sz="1800" dirty="0"/>
              <a:t> Vol. 18, Number X, 2015</a:t>
            </a:r>
          </a:p>
          <a:p>
            <a:pPr lvl="2"/>
            <a:r>
              <a:rPr lang="en-US" sz="1800" b="1" dirty="0"/>
              <a:t>387</a:t>
            </a:r>
            <a:r>
              <a:rPr lang="en-US" sz="1800" dirty="0"/>
              <a:t> patients of multiethnic backgrounds Caucasian/Asian American/African American/Hispanic Americans</a:t>
            </a:r>
          </a:p>
          <a:p>
            <a:pPr lvl="2"/>
            <a:r>
              <a:rPr lang="en-US" sz="1800" dirty="0"/>
              <a:t>Despite assumptions about ethnic minorities who want “</a:t>
            </a:r>
            <a:r>
              <a:rPr lang="en-US" sz="1800" i="1" dirty="0"/>
              <a:t>everything done</a:t>
            </a:r>
            <a:r>
              <a:rPr lang="en-US" sz="1800" dirty="0"/>
              <a:t>”, the study found that all groups desired “</a:t>
            </a:r>
            <a:r>
              <a:rPr lang="en-US" sz="1800" i="1" dirty="0"/>
              <a:t>conversations with their physicians about quality end-of-life care</a:t>
            </a:r>
            <a:r>
              <a:rPr lang="en-US" sz="1800" dirty="0"/>
              <a:t>”</a:t>
            </a:r>
          </a:p>
          <a:p>
            <a:pPr lvl="2"/>
            <a:r>
              <a:rPr lang="en-US" sz="1800" dirty="0"/>
              <a:t>Barriers </a:t>
            </a:r>
            <a:r>
              <a:rPr lang="en-US" sz="1800" dirty="0" smtClean="0"/>
              <a:t>Cited:</a:t>
            </a:r>
            <a:endParaRPr lang="en-US" sz="1800" dirty="0"/>
          </a:p>
          <a:p>
            <a:pPr lvl="3"/>
            <a:r>
              <a:rPr lang="en-US" sz="1800" dirty="0"/>
              <a:t>Finance/Health Insurance</a:t>
            </a:r>
          </a:p>
          <a:p>
            <a:pPr lvl="3"/>
            <a:r>
              <a:rPr lang="en-US" sz="1800" dirty="0"/>
              <a:t>Doctor behaviors</a:t>
            </a:r>
          </a:p>
          <a:p>
            <a:pPr lvl="3"/>
            <a:r>
              <a:rPr lang="en-US" sz="1800" dirty="0"/>
              <a:t>Communication chasm between doctors and patients</a:t>
            </a:r>
          </a:p>
          <a:p>
            <a:pPr lvl="3"/>
            <a:r>
              <a:rPr lang="en-US" sz="1800" dirty="0"/>
              <a:t>Family behaviors and beliefs</a:t>
            </a:r>
          </a:p>
          <a:p>
            <a:pPr lvl="3"/>
            <a:r>
              <a:rPr lang="en-US" sz="1800" dirty="0"/>
              <a:t>Health care system barriers</a:t>
            </a:r>
          </a:p>
          <a:p>
            <a:pPr lvl="3"/>
            <a:r>
              <a:rPr lang="en-US" sz="1800" b="1" dirty="0"/>
              <a:t>Cultural and religious </a:t>
            </a:r>
            <a:r>
              <a:rPr lang="en-US" sz="1800" b="1" dirty="0" smtClean="0"/>
              <a:t>barriers</a:t>
            </a:r>
            <a:endParaRPr lang="en-US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9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Experience…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en-US" sz="4000" dirty="0" smtClean="0"/>
              <a:t>During </a:t>
            </a:r>
            <a:r>
              <a:rPr lang="en-US" sz="4000" dirty="0"/>
              <a:t>my presentations, about </a:t>
            </a:r>
            <a:r>
              <a:rPr lang="en-US" sz="4000" b="1" i="1" dirty="0" smtClean="0"/>
              <a:t>50%</a:t>
            </a:r>
            <a:r>
              <a:rPr lang="en-US" sz="4000" b="1" i="1" dirty="0" smtClean="0">
                <a:solidFill>
                  <a:srgbClr val="FFC000"/>
                </a:solidFill>
              </a:rPr>
              <a:t> </a:t>
            </a:r>
            <a:r>
              <a:rPr lang="en-US" sz="4000" dirty="0" smtClean="0"/>
              <a:t>of </a:t>
            </a:r>
            <a:r>
              <a:rPr lang="en-US" sz="4000" dirty="0"/>
              <a:t>medical people report having </a:t>
            </a:r>
            <a:r>
              <a:rPr lang="en-US" sz="4000" dirty="0" smtClean="0"/>
              <a:t>ADs</a:t>
            </a:r>
            <a:endParaRPr lang="en-US" sz="4000" dirty="0"/>
          </a:p>
          <a:p>
            <a:pPr lvl="1"/>
            <a:r>
              <a:rPr lang="en-US" sz="4000" dirty="0"/>
              <a:t>It’s obvious that, no matter how sexy a topic it is to us, we have a long way to </a:t>
            </a:r>
            <a:r>
              <a:rPr lang="en-US" sz="4000" dirty="0" smtClean="0"/>
              <a:t>go…we are missing significant portions of the population</a:t>
            </a:r>
            <a:endParaRPr lang="en-US" sz="4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6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n-US" dirty="0" smtClean="0"/>
              <a:t>Observation</a:t>
            </a:r>
            <a:r>
              <a:rPr lang="en-US" dirty="0"/>
              <a:t>: Despite increased media and medical attention to advance care planning, we are faltering in our attempt to </a:t>
            </a:r>
            <a:r>
              <a:rPr lang="en-US" b="1" i="1" dirty="0"/>
              <a:t>normalize</a:t>
            </a:r>
            <a:r>
              <a:rPr lang="en-US" dirty="0"/>
              <a:t> ACP conversations</a:t>
            </a:r>
          </a:p>
          <a:p>
            <a:pPr lvl="1"/>
            <a:r>
              <a:rPr lang="en-US" dirty="0" smtClean="0"/>
              <a:t>Thesis</a:t>
            </a:r>
            <a:r>
              <a:rPr lang="en-US" dirty="0"/>
              <a:t>: Effective normalization of ACP necessitates </a:t>
            </a:r>
            <a:r>
              <a:rPr lang="en-US" b="1" i="1" dirty="0"/>
              <a:t>contextualization</a:t>
            </a:r>
            <a:r>
              <a:rPr lang="en-US" dirty="0"/>
              <a:t> of education formats</a:t>
            </a:r>
          </a:p>
          <a:p>
            <a:pPr lvl="1"/>
            <a:r>
              <a:rPr lang="en-US" dirty="0"/>
              <a:t>Just as marketing methods are segmented to more effectively reach different segments of the population, ACP education should be customized for the needs of the audience</a:t>
            </a:r>
          </a:p>
          <a:p>
            <a:pPr lvl="1"/>
            <a:r>
              <a:rPr lang="en-US" dirty="0"/>
              <a:t>Take for </a:t>
            </a:r>
            <a:r>
              <a:rPr lang="en-US" dirty="0" smtClean="0"/>
              <a:t>instance…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1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3600" dirty="0"/>
              <a:t>Genesis </a:t>
            </a:r>
            <a:r>
              <a:rPr lang="en-US" sz="3600" dirty="0" smtClean="0"/>
              <a:t>Patient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362200"/>
            <a:ext cx="59436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 Contextual Approach to ACP Education for Spanish Speakers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Concept genesis, development, and project leaders: Keith and Gerardo Maradiaga MA, Bioethics Project Leader at Wake Forest Baptist Medical Center</a:t>
            </a:r>
          </a:p>
          <a:p>
            <a:r>
              <a:rPr lang="en-US" dirty="0" smtClean="0"/>
              <a:t>‘Ecumenical team’ of WFBMC ethics, chaplaincy, and clinical personnel</a:t>
            </a:r>
          </a:p>
          <a:p>
            <a:r>
              <a:rPr lang="en-US" dirty="0" smtClean="0"/>
              <a:t>Two generous grants received from:</a:t>
            </a:r>
          </a:p>
          <a:p>
            <a:pPr lvl="1"/>
            <a:r>
              <a:rPr lang="en-US" dirty="0" smtClean="0"/>
              <a:t>Center for Bioethics, Health and Society – Wake Forest University</a:t>
            </a:r>
          </a:p>
          <a:p>
            <a:pPr lvl="1"/>
            <a:r>
              <a:rPr lang="en-US" dirty="0" smtClean="0"/>
              <a:t>Maya Angelou Center for Health Equity – Wake Forest University School of Medicine</a:t>
            </a:r>
          </a:p>
          <a:p>
            <a:r>
              <a:rPr lang="en-US" dirty="0" smtClean="0"/>
              <a:t>Desire to ‘share’ educational tools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827" y="381000"/>
            <a:ext cx="1247173" cy="10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495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279</TotalTime>
  <Words>773</Words>
  <Application>Microsoft Macintosh PowerPoint</Application>
  <PresentationFormat>On-screen Show (4:3)</PresentationFormat>
  <Paragraphs>115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Constantia</vt:lpstr>
      <vt:lpstr>Wingdings 2</vt:lpstr>
      <vt:lpstr>Flow</vt:lpstr>
      <vt:lpstr>The Community Partnership for Compassionate Care</vt:lpstr>
      <vt:lpstr>Representatives</vt:lpstr>
      <vt:lpstr>Advance Care Planning is becoming increasingly ‘sexy’</vt:lpstr>
      <vt:lpstr>Yet…...</vt:lpstr>
      <vt:lpstr>Studies</vt:lpstr>
      <vt:lpstr>Personal Experience…</vt:lpstr>
      <vt:lpstr>Contextualization</vt:lpstr>
      <vt:lpstr>Genesis Patient</vt:lpstr>
      <vt:lpstr>A Contextual Approach to ACP Education for Spanish Speakers</vt:lpstr>
      <vt:lpstr>A Contextual Approach to ACP Education for Spanish Speakers</vt:lpstr>
      <vt:lpstr>A Contextual Approach to ACP Education for Spanish Speakers</vt:lpstr>
      <vt:lpstr>A Contextual Approach to ACP Education for Spanish Speakers</vt:lpstr>
      <vt:lpstr>A Contextual Approach to ACP Education for Spanish Speakers</vt:lpstr>
      <vt:lpstr>Contextualization of Education: A multifaceted call to action</vt:lpstr>
      <vt:lpstr>Contextualization of Education: A multifaceted call to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WFUHS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Community Partnership for Compassionate Care</dc:title>
  <dc:creator>F Keith Stirewalt</dc:creator>
  <cp:lastModifiedBy>Microsoft Office User</cp:lastModifiedBy>
  <cp:revision>63</cp:revision>
  <dcterms:created xsi:type="dcterms:W3CDTF">2016-02-09T17:41:51Z</dcterms:created>
  <dcterms:modified xsi:type="dcterms:W3CDTF">2016-02-16T18:12:23Z</dcterms:modified>
</cp:coreProperties>
</file>