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309" r:id="rId2"/>
    <p:sldId id="332" r:id="rId3"/>
    <p:sldId id="334" r:id="rId4"/>
    <p:sldId id="333" r:id="rId5"/>
    <p:sldId id="318" r:id="rId6"/>
    <p:sldId id="317" r:id="rId7"/>
    <p:sldId id="319" r:id="rId8"/>
    <p:sldId id="321" r:id="rId9"/>
    <p:sldId id="324" r:id="rId10"/>
    <p:sldId id="325" r:id="rId11"/>
    <p:sldId id="326" r:id="rId12"/>
    <p:sldId id="327" r:id="rId13"/>
    <p:sldId id="328" r:id="rId14"/>
    <p:sldId id="329" r:id="rId15"/>
    <p:sldId id="331" r:id="rId16"/>
    <p:sldId id="330" r:id="rId17"/>
    <p:sldId id="323" r:id="rId18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44"/>
    <p:restoredTop sz="94582"/>
  </p:normalViewPr>
  <p:slideViewPr>
    <p:cSldViewPr>
      <p:cViewPr>
        <p:scale>
          <a:sx n="50" d="100"/>
          <a:sy n="50" d="100"/>
        </p:scale>
        <p:origin x="-1722" y="-4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y%20Taylor\Downloads\Population%20by%20Age%202000-2050%20(2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y%20Taylor\Downloads\Population%20by%20Age%202000-2050%20(2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y%20Taylor\Downloads\Population%20by%20Age%202000-2050%20(2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y%20Taylor\Downloads\Population%20by%20Age%202000-2050%20(2)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</c:spPr>
          </c:dPt>
          <c:dPt>
            <c:idx val="1"/>
            <c:bubble3D val="0"/>
            <c:spPr>
              <a:solidFill>
                <a:srgbClr val="00B050"/>
              </a:solidFill>
            </c:spPr>
          </c:dPt>
          <c:dLbls>
            <c:dLbl>
              <c:idx val="0"/>
              <c:layout>
                <c:manualLayout>
                  <c:x val="-0.13599719305920099"/>
                  <c:y val="0.191912729658793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 smtClean="0"/>
                      <a:t>16.7</a:t>
                    </a:r>
                    <a:endParaRPr lang="en-US" sz="1400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68734962817148"/>
                  <c:y val="-0.229871135899679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 smtClean="0"/>
                      <a:t>83.3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val>
            <c:numRef>
              <c:f>Sheet1!$N$97:$N$98</c:f>
              <c:numCache>
                <c:formatCode>General</c:formatCode>
                <c:ptCount val="2"/>
                <c:pt idx="0">
                  <c:v>16</c:v>
                </c:pt>
                <c:pt idx="1">
                  <c:v>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</c:spPr>
          </c:dPt>
          <c:dPt>
            <c:idx val="1"/>
            <c:bubble3D val="0"/>
            <c:spPr>
              <a:solidFill>
                <a:srgbClr val="00B050"/>
              </a:solidFill>
            </c:spPr>
          </c:dPt>
          <c:dLbls>
            <c:dLbl>
              <c:idx val="0"/>
              <c:layout>
                <c:manualLayout>
                  <c:x val="-0.16977845217264501"/>
                  <c:y val="0.1806466899970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9552666593759099"/>
                  <c:y val="-0.186548556430445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val>
            <c:numRef>
              <c:f>Sheet1!$P$97:$P$98</c:f>
              <c:numCache>
                <c:formatCode>General</c:formatCode>
                <c:ptCount val="2"/>
                <c:pt idx="0">
                  <c:v>21</c:v>
                </c:pt>
                <c:pt idx="1">
                  <c:v>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spPr>
            <a:solidFill>
              <a:srgbClr val="00B050"/>
            </a:solidFill>
          </c:spPr>
          <c:dPt>
            <c:idx val="0"/>
            <c:bubble3D val="0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-0.15598388743073799"/>
                  <c:y val="0.21527777777777801"/>
                </c:manualLayout>
              </c:layout>
              <c:tx>
                <c:rich>
                  <a:bodyPr/>
                  <a:lstStyle/>
                  <a:p>
                    <a:r>
                      <a:rPr lang="en-US" sz="1050" dirty="0" smtClean="0"/>
                      <a:t>20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0233213035870501"/>
                  <c:y val="-0.230777012248469"/>
                </c:manualLayout>
              </c:layout>
              <c:tx>
                <c:rich>
                  <a:bodyPr/>
                  <a:lstStyle/>
                  <a:p>
                    <a:r>
                      <a:rPr lang="en-US" sz="1050" dirty="0" smtClean="0"/>
                      <a:t>80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7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val>
            <c:numRef>
              <c:f>Sheet1!$O$97:$O$98</c:f>
              <c:numCache>
                <c:formatCode>General</c:formatCode>
                <c:ptCount val="2"/>
                <c:pt idx="0">
                  <c:v>20.3</c:v>
                </c:pt>
                <c:pt idx="1">
                  <c:v>79.7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spPr>
            <a:solidFill>
              <a:srgbClr val="00B050"/>
            </a:solidFill>
          </c:spPr>
          <c:dPt>
            <c:idx val="0"/>
            <c:bubble3D val="0"/>
            <c:spPr>
              <a:solidFill>
                <a:srgbClr val="0070C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800" smtClean="0"/>
                      <a:t>12.9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800" smtClean="0"/>
                      <a:t>87.1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val>
            <c:numRef>
              <c:f>Sheet1!$M$97:$M$98</c:f>
              <c:numCache>
                <c:formatCode>General</c:formatCode>
                <c:ptCount val="2"/>
                <c:pt idx="0" formatCode="0.00">
                  <c:v>12.88</c:v>
                </c:pt>
                <c:pt idx="1">
                  <c:v>87.12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dirty="0" smtClean="0"/>
              <a:t>Percent NC </a:t>
            </a:r>
            <a:r>
              <a:rPr lang="en-US" sz="1600" dirty="0"/>
              <a:t>Population over </a:t>
            </a:r>
            <a:r>
              <a:rPr lang="en-US" sz="1600" dirty="0" smtClean="0"/>
              <a:t>65,</a:t>
            </a:r>
            <a:r>
              <a:rPr lang="en-US" sz="1600" baseline="0" dirty="0" smtClean="0"/>
              <a:t> 2000-2050</a:t>
            </a:r>
            <a:endParaRPr lang="en-US" sz="1600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Percent Population over 65 in NC</c:v>
                </c:pt>
              </c:strCache>
            </c:strRef>
          </c:tx>
          <c:marker>
            <c:spPr>
              <a:solidFill>
                <a:srgbClr val="0070C0"/>
              </a:solidFill>
            </c:spPr>
          </c:marker>
          <c:dLbls>
            <c:dLbl>
              <c:idx val="0"/>
              <c:layout>
                <c:manualLayout>
                  <c:x val="-4.8109388747586801E-2"/>
                  <c:y val="5.40555330915325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8365973483412903E-2"/>
                  <c:y val="5.0194423584994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5962192759347597E-2"/>
                  <c:y val="5.79166425980707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8.1026338943304105E-2"/>
                  <c:y val="6.949997111768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7.8494265851325906E-2"/>
                  <c:y val="5.40555330915325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5577315655608498E-2"/>
                  <c:y val="5.79166425980707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Sheet1!$B$1:$G$2</c:f>
              <c:multiLvlStrCache>
                <c:ptCount val="6"/>
                <c:lvl>
                  <c:pt idx="0">
                    <c:v>969,048</c:v>
                  </c:pt>
                  <c:pt idx="1">
                    <c:v>1,244,124</c:v>
                  </c:pt>
                  <c:pt idx="2">
                    <c:v>1,776,382</c:v>
                  </c:pt>
                  <c:pt idx="3">
                    <c:v>2,305,161</c:v>
                  </c:pt>
                  <c:pt idx="4">
                    <c:v>2,750,532</c:v>
                  </c:pt>
                  <c:pt idx="5">
                    <c:v>3,362,719</c:v>
                  </c:pt>
                </c:lvl>
                <c:lvl>
                  <c:pt idx="0">
                    <c:v>2000</c:v>
                  </c:pt>
                  <c:pt idx="1">
                    <c:v>2010</c:v>
                  </c:pt>
                  <c:pt idx="2">
                    <c:v>2020</c:v>
                  </c:pt>
                  <c:pt idx="3">
                    <c:v>2030</c:v>
                  </c:pt>
                  <c:pt idx="4">
                    <c:v>2040</c:v>
                  </c:pt>
                  <c:pt idx="5">
                    <c:v>2050</c:v>
                  </c:pt>
                </c:lvl>
              </c:multiLvlStrCache>
            </c:multiLvlStrRef>
          </c:cat>
          <c:val>
            <c:numRef>
              <c:f>Sheet1!$B$3:$G$3</c:f>
              <c:numCache>
                <c:formatCode>General</c:formatCode>
                <c:ptCount val="6"/>
                <c:pt idx="0">
                  <c:v>12.04</c:v>
                </c:pt>
                <c:pt idx="1">
                  <c:v>12.99</c:v>
                </c:pt>
                <c:pt idx="2">
                  <c:v>16.809999999999999</c:v>
                </c:pt>
                <c:pt idx="3">
                  <c:v>19.93</c:v>
                </c:pt>
                <c:pt idx="4">
                  <c:v>22.56</c:v>
                </c:pt>
                <c:pt idx="5">
                  <c:v>25.09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671168"/>
        <c:axId val="92183552"/>
      </c:lineChart>
      <c:catAx>
        <c:axId val="236711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en-US"/>
          </a:p>
        </c:txPr>
        <c:crossAx val="92183552"/>
        <c:crosses val="autoZero"/>
        <c:auto val="1"/>
        <c:lblAlgn val="ctr"/>
        <c:lblOffset val="100"/>
        <c:noMultiLvlLbl val="0"/>
      </c:catAx>
      <c:valAx>
        <c:axId val="921835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 Population over 65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3671168"/>
        <c:crosses val="autoZero"/>
        <c:crossBetween val="between"/>
      </c:valAx>
      <c:spPr>
        <a:solidFill>
          <a:schemeClr val="accent5">
            <a:lumMod val="40000"/>
            <a:lumOff val="60000"/>
          </a:schemeClr>
        </a:solidFill>
      </c:spPr>
    </c:plotArea>
    <c:plotVisOnly val="1"/>
    <c:dispBlanksAs val="gap"/>
    <c:showDLblsOverMax val="0"/>
  </c:chart>
  <c:spPr>
    <a:solidFill>
      <a:srgbClr val="D4FC8C"/>
    </a:solidFill>
    <a:ln w="19050">
      <a:solidFill>
        <a:schemeClr val="tx1"/>
      </a:solidFill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98135C4F-E275-9C4F-AD5C-8B53C50CAE7C}" type="datetimeFigureOut">
              <a:rPr lang="en-US" smtClean="0"/>
              <a:t>3/23/2016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D7090CB2-875E-ED41-87CB-C2835124E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16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0A9CA-F350-8548-9C89-2FDDB87F09C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A4698-11CB-4F2C-8A04-FFA34BC7F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090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62B3-0DEB-A24E-9EE0-2AA5BF3773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A4698-11CB-4F2C-8A04-FFA34BC7F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915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AC561-2A41-2F46-9C90-40B9F68D16D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A4698-11CB-4F2C-8A04-FFA34BC7F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522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F861B-FD44-AB45-9D8F-C6E207D67A3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A4698-11CB-4F2C-8A04-FFA34BC7F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872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AA9D8-10DE-5943-839C-F02A1563DC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A4698-11CB-4F2C-8A04-FFA34BC7F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938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08378-AF95-2040-A5E3-DAE967B6822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A4698-11CB-4F2C-8A04-FFA34BC7F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7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83F7-F715-2442-BCA3-6CFC165745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A4698-11CB-4F2C-8A04-FFA34BC7F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18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812E9-67C8-404D-9E4E-BBB38913144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A4698-11CB-4F2C-8A04-FFA34BC7F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422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7E6E0-7120-CE4A-A3C8-486A6DB5BA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A4698-11CB-4F2C-8A04-FFA34BC7F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829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11DA5-E492-1D40-831F-D6C3E3DE32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A4698-11CB-4F2C-8A04-FFA34BC7F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178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28463-40EB-5848-ABC0-A19CA2B1CB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A4698-11CB-4F2C-8A04-FFA34BC7F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28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4C9F3-8F6D-1341-B42F-3871878F90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A4698-11CB-4F2C-8A04-FFA34BC7F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59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1828800"/>
            <a:ext cx="7239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North Carolina Partnership for Compassionate Care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10922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52400"/>
            <a:ext cx="5562600" cy="604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9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152400"/>
            <a:ext cx="5849277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5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117357"/>
            <a:ext cx="5791200" cy="605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2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17629"/>
            <a:ext cx="8200505" cy="464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2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477441"/>
            <a:ext cx="4800600" cy="554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005502"/>
            <a:ext cx="7772399" cy="504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1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491" y="76200"/>
            <a:ext cx="6191309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4" b="95563" l="962" r="99359">
                        <a14:foregroundMark x1="53526" y1="33447" x2="53526" y2="33447"/>
                        <a14:foregroundMark x1="40064" y1="29010" x2="40064" y2="29010"/>
                        <a14:foregroundMark x1="40385" y1="37884" x2="40385" y2="37884"/>
                        <a14:foregroundMark x1="36218" y1="59386" x2="36218" y2="59386"/>
                        <a14:foregroundMark x1="19231" y1="53925" x2="19231" y2="539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33" y="796750"/>
            <a:ext cx="2886074" cy="29784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482876"/>
            <a:ext cx="330571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Courier New" panose="02070309020205020404" pitchFamily="49" charset="0"/>
              </a:rPr>
              <a:t>We plan for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Courier New" panose="02070309020205020404" pitchFamily="49" charset="0"/>
              </a:rPr>
              <a:t>college, marriage,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Courier New" panose="02070309020205020404" pitchFamily="49" charset="0"/>
              </a:rPr>
              <a:t>a baby, &amp; retirement…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Courier New" panose="02070309020205020404" pitchFamily="49" charset="0"/>
              </a:rPr>
              <a:t>but we don’t prepare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Courier New" panose="02070309020205020404" pitchFamily="49" charset="0"/>
              </a:rPr>
              <a:t>for the end of life. </a:t>
            </a:r>
          </a:p>
          <a:p>
            <a:endParaRPr lang="en-US" sz="2000" dirty="0">
              <a:solidFill>
                <a:prstClr val="black"/>
              </a:solidFill>
              <a:latin typeface="Gungsuh" panose="02030600000101010101" pitchFamily="18" charset="-127"/>
              <a:ea typeface="Gungsuh" panose="02030600000101010101" pitchFamily="18" charset="-127"/>
              <a:cs typeface="Courier New" panose="02070309020205020404" pitchFamily="49" charset="0"/>
            </a:endParaRPr>
          </a:p>
          <a:p>
            <a:r>
              <a:rPr lang="en-US" sz="2400" dirty="0" smtClean="0">
                <a:solidFill>
                  <a:prstClr val="black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Courier New" panose="02070309020205020404" pitchFamily="49" charset="0"/>
              </a:rPr>
              <a:t>Let’s change that!</a:t>
            </a:r>
            <a:endParaRPr lang="en-US" sz="2400" dirty="0">
              <a:solidFill>
                <a:prstClr val="black"/>
              </a:solidFill>
              <a:latin typeface="Gungsuh" panose="02030600000101010101" pitchFamily="18" charset="-127"/>
              <a:ea typeface="Gungsuh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57400" y="762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black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Advance Care Planning</a:t>
            </a:r>
            <a:endParaRPr lang="en-US" sz="3600" dirty="0">
              <a:solidFill>
                <a:prstClr val="black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00575" y="1748135"/>
            <a:ext cx="3158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It’s as simple as 1, 2, 3…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762375" y="2286000"/>
            <a:ext cx="762000" cy="762000"/>
          </a:xfrm>
          <a:prstGeom prst="ellipse">
            <a:avLst/>
          </a:prstGeom>
          <a:solidFill>
            <a:srgbClr val="002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white"/>
                </a:solidFill>
                <a:latin typeface="Rockwell" panose="02060603020205020403" pitchFamily="18" charset="0"/>
              </a:rPr>
              <a:t>1</a:t>
            </a:r>
            <a:endParaRPr lang="en-US" sz="4400" dirty="0">
              <a:solidFill>
                <a:prstClr val="white"/>
              </a:solidFill>
              <a:latin typeface="Rockwell" panose="02060603020205020403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762375" y="3705999"/>
            <a:ext cx="762000" cy="762000"/>
          </a:xfrm>
          <a:prstGeom prst="ellipse">
            <a:avLst/>
          </a:prstGeom>
          <a:solidFill>
            <a:srgbClr val="002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white"/>
                </a:solidFill>
                <a:latin typeface="Rockwell" panose="02060603020205020403" pitchFamily="18" charset="0"/>
              </a:rPr>
              <a:t>2</a:t>
            </a:r>
            <a:endParaRPr lang="en-US" sz="4400" dirty="0">
              <a:solidFill>
                <a:prstClr val="white"/>
              </a:solidFill>
              <a:latin typeface="Rockwell" panose="02060603020205020403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762375" y="4973598"/>
            <a:ext cx="762000" cy="762000"/>
          </a:xfrm>
          <a:prstGeom prst="ellipse">
            <a:avLst/>
          </a:prstGeom>
          <a:solidFill>
            <a:srgbClr val="002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white"/>
                </a:solidFill>
                <a:latin typeface="Rockwell" panose="02060603020205020403" pitchFamily="18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31237" y="2209800"/>
            <a:ext cx="347456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Rockwell" panose="02060603020205020403" pitchFamily="18" charset="0"/>
              </a:rPr>
              <a:t>Decide </a:t>
            </a:r>
            <a:r>
              <a:rPr lang="en-US" dirty="0" smtClean="0">
                <a:solidFill>
                  <a:prstClr val="black"/>
                </a:solidFill>
              </a:rPr>
              <a:t>what kind of health care you would want and who you would want to speak for you if you could not speak for yourself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31237" y="3657600"/>
            <a:ext cx="3474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Rockwell" panose="02060603020205020403" pitchFamily="18" charset="0"/>
              </a:rPr>
              <a:t>Discuss </a:t>
            </a:r>
            <a:r>
              <a:rPr lang="en-US" dirty="0" smtClean="0">
                <a:solidFill>
                  <a:prstClr val="black"/>
                </a:solidFill>
              </a:rPr>
              <a:t>your wishes with your loved ones and healthcare providers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31237" y="4953000"/>
            <a:ext cx="34745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Rockwell" panose="02060603020205020403" pitchFamily="18" charset="0"/>
              </a:rPr>
              <a:t>Document </a:t>
            </a:r>
            <a:r>
              <a:rPr lang="en-US" dirty="0" smtClean="0">
                <a:solidFill>
                  <a:prstClr val="black"/>
                </a:solidFill>
              </a:rPr>
              <a:t>your wishes in the form of an advance directive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98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17493"/>
            <a:ext cx="7924800" cy="346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1219200"/>
            <a:ext cx="8686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North Carolina Medical Society Foundation (NCMSF),  </a:t>
            </a:r>
          </a:p>
          <a:p>
            <a:r>
              <a:rPr lang="en-US" sz="2800" dirty="0" smtClean="0"/>
              <a:t>the North Carolina Bar Association (NCBA), and the Community Partnership for Compassionate Care (CPCC) are pleased to announce a unification of our efforts to promote patients’ end-of-life care choices.</a:t>
            </a:r>
          </a:p>
          <a:p>
            <a:endParaRPr lang="en-US" sz="2800" dirty="0"/>
          </a:p>
          <a:p>
            <a:r>
              <a:rPr lang="en-US" sz="2800" dirty="0" smtClean="0"/>
              <a:t>We are very excited about the unification of efforts and our new home. We are confident that by joining together, we will have  a positive and discernable impact on advance care planning throughout North Carolina. Planning now is critical for our aging state.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284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381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 smtClean="0">
                <a:solidFill>
                  <a:prstClr val="black"/>
                </a:solidFill>
              </a:rPr>
              <a:t>An Aging State</a:t>
            </a:r>
            <a:endParaRPr lang="en-US" sz="4000" u="sng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219200"/>
            <a:ext cx="2620879" cy="17778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3200" y="1371600"/>
            <a:ext cx="7010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prstClr val="black"/>
                </a:solidFill>
              </a:rPr>
              <a:t>North Carolina Populations over 65</a:t>
            </a:r>
          </a:p>
          <a:p>
            <a:r>
              <a:rPr lang="en-US" sz="3600" b="1" u="sng" dirty="0" smtClean="0">
                <a:solidFill>
                  <a:prstClr val="black"/>
                </a:solidFill>
              </a:rPr>
              <a:t>2000 to 2050</a:t>
            </a:r>
            <a:endParaRPr lang="en-US" sz="3600" b="1" dirty="0" smtClean="0">
              <a:solidFill>
                <a:prstClr val="black"/>
              </a:solidFill>
            </a:endParaRPr>
          </a:p>
          <a:p>
            <a:endParaRPr lang="en-US" sz="4400" b="1" dirty="0">
              <a:solidFill>
                <a:prstClr val="black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807865" y="1964420"/>
            <a:ext cx="7244458" cy="3828398"/>
            <a:chOff x="274465" y="1898162"/>
            <a:chExt cx="7244458" cy="382839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89" b="99787" l="635" r="996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60000">
              <a:off x="274465" y="1898162"/>
              <a:ext cx="7244458" cy="3828398"/>
            </a:xfrm>
            <a:prstGeom prst="rect">
              <a:avLst/>
            </a:prstGeom>
          </p:spPr>
        </p:pic>
        <p:grpSp>
          <p:nvGrpSpPr>
            <p:cNvPr id="59" name="Group 58"/>
            <p:cNvGrpSpPr/>
            <p:nvPr/>
          </p:nvGrpSpPr>
          <p:grpSpPr>
            <a:xfrm>
              <a:off x="2835967" y="2733549"/>
              <a:ext cx="2007469" cy="2303295"/>
              <a:chOff x="2945531" y="2725905"/>
              <a:chExt cx="2007469" cy="2303295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2945531" y="2725905"/>
                <a:ext cx="2007469" cy="2303295"/>
                <a:chOff x="2962853" y="3200400"/>
                <a:chExt cx="2007469" cy="2303295"/>
              </a:xfrm>
              <a:solidFill>
                <a:srgbClr val="86F8FE"/>
              </a:solidFill>
            </p:grpSpPr>
            <p:grpSp>
              <p:nvGrpSpPr>
                <p:cNvPr id="62" name="Group 61"/>
                <p:cNvGrpSpPr/>
                <p:nvPr/>
              </p:nvGrpSpPr>
              <p:grpSpPr>
                <a:xfrm>
                  <a:off x="2962853" y="3217695"/>
                  <a:ext cx="1981200" cy="2286000"/>
                  <a:chOff x="2962853" y="3217695"/>
                  <a:chExt cx="1981200" cy="2286000"/>
                </a:xfrm>
                <a:grpFill/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4549942" y="5010400"/>
                    <a:ext cx="76200" cy="117809"/>
                  </a:xfrm>
                  <a:prstGeom prst="line">
                    <a:avLst/>
                  </a:prstGeom>
                  <a:grpFill/>
                  <a:ln w="571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 flipH="1">
                    <a:off x="4483768" y="5107999"/>
                    <a:ext cx="142374" cy="73601"/>
                  </a:xfrm>
                  <a:prstGeom prst="line">
                    <a:avLst/>
                  </a:prstGeom>
                  <a:grpFill/>
                  <a:ln w="571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5" name="Group 74"/>
                  <p:cNvGrpSpPr/>
                  <p:nvPr/>
                </p:nvGrpSpPr>
                <p:grpSpPr>
                  <a:xfrm>
                    <a:off x="2962853" y="3217695"/>
                    <a:ext cx="1981200" cy="2286000"/>
                    <a:chOff x="2962853" y="3217695"/>
                    <a:chExt cx="1981200" cy="2286000"/>
                  </a:xfrm>
                  <a:grpFill/>
                </p:grpSpPr>
                <p:grpSp>
                  <p:nvGrpSpPr>
                    <p:cNvPr id="76" name="Group 75"/>
                    <p:cNvGrpSpPr/>
                    <p:nvPr/>
                  </p:nvGrpSpPr>
                  <p:grpSpPr>
                    <a:xfrm>
                      <a:off x="2962853" y="3217695"/>
                      <a:ext cx="1981200" cy="2286000"/>
                      <a:chOff x="2971800" y="3200400"/>
                      <a:chExt cx="1981200" cy="2286000"/>
                    </a:xfrm>
                    <a:grpFill/>
                  </p:grpSpPr>
                  <p:cxnSp>
                    <p:nvCxnSpPr>
                      <p:cNvPr id="78" name="Straight Connector 77"/>
                      <p:cNvCxnSpPr/>
                      <p:nvPr/>
                    </p:nvCxnSpPr>
                    <p:spPr>
                      <a:xfrm flipV="1">
                        <a:off x="3505200" y="3200400"/>
                        <a:ext cx="1371600" cy="228600"/>
                      </a:xfrm>
                      <a:prstGeom prst="line">
                        <a:avLst/>
                      </a:prstGeom>
                      <a:grpFill/>
                      <a:ln w="57150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" name="Straight Connector 78"/>
                      <p:cNvCxnSpPr/>
                      <p:nvPr/>
                    </p:nvCxnSpPr>
                    <p:spPr>
                      <a:xfrm flipH="1" flipV="1">
                        <a:off x="4876800" y="3200400"/>
                        <a:ext cx="76200" cy="838200"/>
                      </a:xfrm>
                      <a:prstGeom prst="line">
                        <a:avLst/>
                      </a:prstGeom>
                      <a:grpFill/>
                      <a:ln w="57150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0" name="Straight Connector 79"/>
                      <p:cNvCxnSpPr/>
                      <p:nvPr/>
                    </p:nvCxnSpPr>
                    <p:spPr>
                      <a:xfrm flipV="1">
                        <a:off x="4495800" y="4038600"/>
                        <a:ext cx="457200" cy="76200"/>
                      </a:xfrm>
                      <a:prstGeom prst="line">
                        <a:avLst/>
                      </a:prstGeom>
                      <a:grpFill/>
                      <a:ln w="57150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1" name="Straight Connector 80"/>
                      <p:cNvCxnSpPr/>
                      <p:nvPr/>
                    </p:nvCxnSpPr>
                    <p:spPr>
                      <a:xfrm>
                        <a:off x="4495800" y="4114800"/>
                        <a:ext cx="76200" cy="533400"/>
                      </a:xfrm>
                      <a:prstGeom prst="line">
                        <a:avLst/>
                      </a:prstGeom>
                      <a:grpFill/>
                      <a:ln w="57150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2" name="Straight Connector 81"/>
                      <p:cNvCxnSpPr/>
                      <p:nvPr/>
                    </p:nvCxnSpPr>
                    <p:spPr>
                      <a:xfrm flipV="1">
                        <a:off x="4419600" y="4648200"/>
                        <a:ext cx="152400" cy="38100"/>
                      </a:xfrm>
                      <a:prstGeom prst="line">
                        <a:avLst/>
                      </a:prstGeom>
                      <a:grpFill/>
                      <a:ln w="57150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" name="Straight Connector 82"/>
                      <p:cNvCxnSpPr/>
                      <p:nvPr/>
                    </p:nvCxnSpPr>
                    <p:spPr>
                      <a:xfrm>
                        <a:off x="4407568" y="4679282"/>
                        <a:ext cx="152400" cy="114300"/>
                      </a:xfrm>
                      <a:prstGeom prst="line">
                        <a:avLst/>
                      </a:prstGeom>
                      <a:grpFill/>
                      <a:ln w="57150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" name="Straight Connector 83"/>
                      <p:cNvCxnSpPr/>
                      <p:nvPr/>
                    </p:nvCxnSpPr>
                    <p:spPr>
                      <a:xfrm flipV="1">
                        <a:off x="4559968" y="4793582"/>
                        <a:ext cx="0" cy="235618"/>
                      </a:xfrm>
                      <a:prstGeom prst="line">
                        <a:avLst/>
                      </a:prstGeom>
                      <a:grpFill/>
                      <a:ln w="57150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" name="Straight Connector 84"/>
                      <p:cNvCxnSpPr/>
                      <p:nvPr/>
                    </p:nvCxnSpPr>
                    <p:spPr>
                      <a:xfrm>
                        <a:off x="4369468" y="5110914"/>
                        <a:ext cx="156287" cy="41233"/>
                      </a:xfrm>
                      <a:prstGeom prst="line">
                        <a:avLst/>
                      </a:prstGeom>
                      <a:grpFill/>
                      <a:ln w="57150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" name="Straight Connector 85"/>
                      <p:cNvCxnSpPr/>
                      <p:nvPr/>
                    </p:nvCxnSpPr>
                    <p:spPr>
                      <a:xfrm flipV="1">
                        <a:off x="4250231" y="5120783"/>
                        <a:ext cx="140368" cy="62728"/>
                      </a:xfrm>
                      <a:prstGeom prst="line">
                        <a:avLst/>
                      </a:prstGeom>
                      <a:grpFill/>
                      <a:ln w="57150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" name="Straight Connector 86"/>
                      <p:cNvCxnSpPr/>
                      <p:nvPr/>
                    </p:nvCxnSpPr>
                    <p:spPr>
                      <a:xfrm>
                        <a:off x="4182979" y="5122695"/>
                        <a:ext cx="84221" cy="58905"/>
                      </a:xfrm>
                      <a:prstGeom prst="line">
                        <a:avLst/>
                      </a:prstGeom>
                      <a:grpFill/>
                      <a:ln w="57150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" name="Straight Connector 87"/>
                      <p:cNvCxnSpPr/>
                      <p:nvPr/>
                    </p:nvCxnSpPr>
                    <p:spPr>
                      <a:xfrm flipV="1">
                        <a:off x="4114800" y="5136731"/>
                        <a:ext cx="76200" cy="15416"/>
                      </a:xfrm>
                      <a:prstGeom prst="line">
                        <a:avLst/>
                      </a:prstGeom>
                      <a:grpFill/>
                      <a:ln w="57150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" name="Straight Connector 88"/>
                      <p:cNvCxnSpPr/>
                      <p:nvPr/>
                    </p:nvCxnSpPr>
                    <p:spPr>
                      <a:xfrm flipH="1">
                        <a:off x="3886200" y="5136731"/>
                        <a:ext cx="262842" cy="349669"/>
                      </a:xfrm>
                      <a:prstGeom prst="line">
                        <a:avLst/>
                      </a:prstGeom>
                      <a:grpFill/>
                      <a:ln w="57150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" name="Straight Connector 89"/>
                      <p:cNvCxnSpPr/>
                      <p:nvPr/>
                    </p:nvCxnSpPr>
                    <p:spPr>
                      <a:xfrm>
                        <a:off x="3657600" y="4793582"/>
                        <a:ext cx="38100" cy="235618"/>
                      </a:xfrm>
                      <a:prstGeom prst="line">
                        <a:avLst/>
                      </a:prstGeom>
                      <a:grpFill/>
                      <a:ln w="57150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" name="Straight Connector 90"/>
                      <p:cNvCxnSpPr/>
                      <p:nvPr/>
                    </p:nvCxnSpPr>
                    <p:spPr>
                      <a:xfrm>
                        <a:off x="3695700" y="5018608"/>
                        <a:ext cx="0" cy="144192"/>
                      </a:xfrm>
                      <a:prstGeom prst="line">
                        <a:avLst/>
                      </a:prstGeom>
                      <a:grpFill/>
                      <a:ln w="57150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" name="Straight Connector 91"/>
                      <p:cNvCxnSpPr/>
                      <p:nvPr/>
                    </p:nvCxnSpPr>
                    <p:spPr>
                      <a:xfrm>
                        <a:off x="3691689" y="5143466"/>
                        <a:ext cx="0" cy="168099"/>
                      </a:xfrm>
                      <a:prstGeom prst="line">
                        <a:avLst/>
                      </a:prstGeom>
                      <a:grpFill/>
                      <a:ln w="57150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" name="Straight Connector 92"/>
                      <p:cNvCxnSpPr/>
                      <p:nvPr/>
                    </p:nvCxnSpPr>
                    <p:spPr>
                      <a:xfrm>
                        <a:off x="3497179" y="4495800"/>
                        <a:ext cx="179471" cy="171450"/>
                      </a:xfrm>
                      <a:prstGeom prst="line">
                        <a:avLst/>
                      </a:prstGeom>
                      <a:grpFill/>
                      <a:ln w="57150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" name="Straight Connector 93"/>
                      <p:cNvCxnSpPr/>
                      <p:nvPr/>
                    </p:nvCxnSpPr>
                    <p:spPr>
                      <a:xfrm>
                        <a:off x="3653589" y="4648200"/>
                        <a:ext cx="4011" cy="145382"/>
                      </a:xfrm>
                      <a:prstGeom prst="line">
                        <a:avLst/>
                      </a:prstGeom>
                      <a:grpFill/>
                      <a:ln w="57150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" name="Straight Connector 94"/>
                      <p:cNvCxnSpPr/>
                      <p:nvPr/>
                    </p:nvCxnSpPr>
                    <p:spPr>
                      <a:xfrm>
                        <a:off x="3548814" y="4076700"/>
                        <a:ext cx="0" cy="266700"/>
                      </a:xfrm>
                      <a:prstGeom prst="line">
                        <a:avLst/>
                      </a:prstGeom>
                      <a:grpFill/>
                      <a:ln w="57150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" name="Straight Connector 95"/>
                      <p:cNvCxnSpPr/>
                      <p:nvPr/>
                    </p:nvCxnSpPr>
                    <p:spPr>
                      <a:xfrm flipH="1">
                        <a:off x="3505200" y="4322595"/>
                        <a:ext cx="43614" cy="173205"/>
                      </a:xfrm>
                      <a:prstGeom prst="line">
                        <a:avLst/>
                      </a:prstGeom>
                      <a:grpFill/>
                      <a:ln w="57150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" name="Straight Connector 96"/>
                      <p:cNvCxnSpPr/>
                      <p:nvPr/>
                    </p:nvCxnSpPr>
                    <p:spPr>
                      <a:xfrm flipV="1">
                        <a:off x="3370847" y="4077577"/>
                        <a:ext cx="196014" cy="132473"/>
                      </a:xfrm>
                      <a:prstGeom prst="line">
                        <a:avLst/>
                      </a:prstGeom>
                      <a:grpFill/>
                      <a:ln w="57150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" name="Straight Connector 97"/>
                      <p:cNvCxnSpPr/>
                      <p:nvPr/>
                    </p:nvCxnSpPr>
                    <p:spPr>
                      <a:xfrm>
                        <a:off x="3200400" y="4186533"/>
                        <a:ext cx="228600" cy="0"/>
                      </a:xfrm>
                      <a:prstGeom prst="line">
                        <a:avLst/>
                      </a:prstGeom>
                      <a:grpFill/>
                      <a:ln w="57150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" name="Straight Connector 98"/>
                      <p:cNvCxnSpPr/>
                      <p:nvPr/>
                    </p:nvCxnSpPr>
                    <p:spPr>
                      <a:xfrm>
                        <a:off x="2971800" y="4085597"/>
                        <a:ext cx="228600" cy="100936"/>
                      </a:xfrm>
                      <a:prstGeom prst="line">
                        <a:avLst/>
                      </a:prstGeom>
                      <a:grpFill/>
                      <a:ln w="57150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0" name="Straight Connector 99"/>
                      <p:cNvCxnSpPr/>
                      <p:nvPr/>
                    </p:nvCxnSpPr>
                    <p:spPr>
                      <a:xfrm flipH="1">
                        <a:off x="2971800" y="3920791"/>
                        <a:ext cx="76200" cy="194009"/>
                      </a:xfrm>
                      <a:prstGeom prst="line">
                        <a:avLst/>
                      </a:prstGeom>
                      <a:grpFill/>
                      <a:ln w="57150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1" name="Straight Connector 100"/>
                      <p:cNvCxnSpPr/>
                      <p:nvPr/>
                    </p:nvCxnSpPr>
                    <p:spPr>
                      <a:xfrm flipV="1">
                        <a:off x="3048000" y="3810000"/>
                        <a:ext cx="76200" cy="122821"/>
                      </a:xfrm>
                      <a:prstGeom prst="line">
                        <a:avLst/>
                      </a:prstGeom>
                      <a:grpFill/>
                      <a:ln w="57150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2" name="Straight Connector 101"/>
                      <p:cNvCxnSpPr/>
                      <p:nvPr/>
                    </p:nvCxnSpPr>
                    <p:spPr>
                      <a:xfrm>
                        <a:off x="3124200" y="3731337"/>
                        <a:ext cx="2005" cy="117809"/>
                      </a:xfrm>
                      <a:prstGeom prst="line">
                        <a:avLst/>
                      </a:prstGeom>
                      <a:grpFill/>
                      <a:ln w="57150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3" name="Straight Connector 102"/>
                      <p:cNvCxnSpPr/>
                      <p:nvPr/>
                    </p:nvCxnSpPr>
                    <p:spPr>
                      <a:xfrm flipV="1">
                        <a:off x="3126205" y="3619500"/>
                        <a:ext cx="244642" cy="111836"/>
                      </a:xfrm>
                      <a:prstGeom prst="line">
                        <a:avLst/>
                      </a:prstGeom>
                      <a:grpFill/>
                      <a:ln w="57150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4" name="Straight Connector 103"/>
                      <p:cNvCxnSpPr/>
                      <p:nvPr/>
                    </p:nvCxnSpPr>
                    <p:spPr>
                      <a:xfrm flipH="1">
                        <a:off x="3488029" y="3429000"/>
                        <a:ext cx="52262" cy="190500"/>
                      </a:xfrm>
                      <a:prstGeom prst="line">
                        <a:avLst/>
                      </a:prstGeom>
                      <a:grpFill/>
                      <a:ln w="57150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5" name="Straight Connector 104"/>
                      <p:cNvCxnSpPr/>
                      <p:nvPr/>
                    </p:nvCxnSpPr>
                    <p:spPr>
                      <a:xfrm>
                        <a:off x="3332747" y="3627520"/>
                        <a:ext cx="164432" cy="0"/>
                      </a:xfrm>
                      <a:prstGeom prst="line">
                        <a:avLst/>
                      </a:prstGeom>
                      <a:grpFill/>
                      <a:ln w="57150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77" name="Straight Connector 76"/>
                    <p:cNvCxnSpPr/>
                    <p:nvPr/>
                  </p:nvCxnSpPr>
                  <p:spPr>
                    <a:xfrm flipH="1" flipV="1">
                      <a:off x="3667703" y="5328860"/>
                      <a:ext cx="255974" cy="174835"/>
                    </a:xfrm>
                    <a:prstGeom prst="line">
                      <a:avLst/>
                    </a:prstGeom>
                    <a:grpFill/>
                    <a:ln w="571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63" name="Rectangle 62"/>
                <p:cNvSpPr/>
                <p:nvPr/>
              </p:nvSpPr>
              <p:spPr>
                <a:xfrm>
                  <a:off x="4910164" y="4027469"/>
                  <a:ext cx="60158" cy="589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4464795" y="4110990"/>
                  <a:ext cx="60158" cy="589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4532974" y="4632107"/>
                  <a:ext cx="60158" cy="589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4516808" y="4800600"/>
                  <a:ext cx="60158" cy="589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>
                  <a:off x="3652663" y="5299407"/>
                  <a:ext cx="60158" cy="589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4830679" y="3200400"/>
                  <a:ext cx="60158" cy="589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3087179" y="3719178"/>
                  <a:ext cx="60158" cy="589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3457902" y="3615362"/>
                  <a:ext cx="60158" cy="589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3153630" y="4169895"/>
                  <a:ext cx="60158" cy="589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>
                  <a:off x="3464195" y="4483642"/>
                  <a:ext cx="60158" cy="589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61" name="Rectangle 60"/>
              <p:cNvSpPr/>
              <p:nvPr/>
            </p:nvSpPr>
            <p:spPr>
              <a:xfrm>
                <a:off x="4503620" y="4313442"/>
                <a:ext cx="60158" cy="589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06" name="Group 105"/>
          <p:cNvGrpSpPr/>
          <p:nvPr/>
        </p:nvGrpSpPr>
        <p:grpSpPr>
          <a:xfrm>
            <a:off x="3485144" y="2932421"/>
            <a:ext cx="1848856" cy="1868179"/>
            <a:chOff x="2957412" y="2856221"/>
            <a:chExt cx="1848856" cy="1868179"/>
          </a:xfrm>
        </p:grpSpPr>
        <p:sp>
          <p:nvSpPr>
            <p:cNvPr id="107" name="TextBox 106"/>
            <p:cNvSpPr txBox="1"/>
            <p:nvPr/>
          </p:nvSpPr>
          <p:spPr>
            <a:xfrm>
              <a:off x="3684851" y="4280356"/>
              <a:ext cx="566181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prstClr val="white"/>
                  </a:solidFill>
                </a:rPr>
                <a:t>Cabarrus</a:t>
              </a:r>
              <a:endParaRPr lang="en-US" sz="800" b="1" dirty="0">
                <a:solidFill>
                  <a:prstClr val="white"/>
                </a:solidFill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840595" y="3761949"/>
              <a:ext cx="579005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prstClr val="white"/>
                  </a:solidFill>
                </a:rPr>
                <a:t>Davidson</a:t>
              </a:r>
              <a:endParaRPr lang="en-US" sz="800" b="1" dirty="0">
                <a:solidFill>
                  <a:prstClr val="white"/>
                </a:solidFill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609296" y="3586975"/>
              <a:ext cx="425116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prstClr val="white"/>
                  </a:solidFill>
                </a:rPr>
                <a:t>Davie</a:t>
              </a:r>
              <a:endParaRPr lang="en-US" sz="800" b="1" dirty="0">
                <a:solidFill>
                  <a:prstClr val="white"/>
                </a:solidFill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3841339" y="3279191"/>
              <a:ext cx="502061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prstClr val="white"/>
                  </a:solidFill>
                </a:rPr>
                <a:t>Forsyth</a:t>
              </a:r>
              <a:endParaRPr lang="en-US" sz="800" b="1" dirty="0">
                <a:solidFill>
                  <a:prstClr val="white"/>
                </a:solidFill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4266479" y="3365956"/>
              <a:ext cx="534121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prstClr val="white"/>
                  </a:solidFill>
                </a:rPr>
                <a:t>Guilford</a:t>
              </a:r>
              <a:endParaRPr lang="en-US" sz="800" b="1" dirty="0">
                <a:solidFill>
                  <a:prstClr val="white"/>
                </a:solidFill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3352800" y="3883968"/>
              <a:ext cx="457176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prstClr val="white"/>
                  </a:solidFill>
                </a:rPr>
                <a:t>Iredell</a:t>
              </a:r>
              <a:endParaRPr lang="en-US" sz="800" b="1" dirty="0">
                <a:solidFill>
                  <a:prstClr val="white"/>
                </a:solidFill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3505200" y="4524345"/>
              <a:ext cx="675185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solidFill>
                    <a:prstClr val="white"/>
                  </a:solidFill>
                </a:rPr>
                <a:t>Mecklenburg</a:t>
              </a:r>
              <a:endParaRPr lang="en-US" sz="700" b="1" dirty="0">
                <a:solidFill>
                  <a:prstClr val="white"/>
                </a:solidFill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4099023" y="2856221"/>
              <a:ext cx="707245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prstClr val="white"/>
                  </a:solidFill>
                </a:rPr>
                <a:t>Rockingham</a:t>
              </a:r>
              <a:endParaRPr lang="en-US" sz="800" b="1" dirty="0">
                <a:solidFill>
                  <a:prstClr val="white"/>
                </a:solidFill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3657600" y="3962400"/>
              <a:ext cx="479618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prstClr val="white"/>
                  </a:solidFill>
                </a:rPr>
                <a:t>Rowan</a:t>
              </a:r>
              <a:endParaRPr lang="en-US" sz="800" b="1" dirty="0">
                <a:solidFill>
                  <a:prstClr val="white"/>
                </a:solidFill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038600" y="4356556"/>
              <a:ext cx="447558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prstClr val="white"/>
                  </a:solidFill>
                </a:rPr>
                <a:t>Stanly</a:t>
              </a:r>
              <a:endParaRPr lang="en-US" sz="800" b="1" dirty="0">
                <a:solidFill>
                  <a:prstClr val="white"/>
                </a:solidFill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804136" y="2976584"/>
              <a:ext cx="465192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prstClr val="white"/>
                  </a:solidFill>
                </a:rPr>
                <a:t>Stokes</a:t>
              </a:r>
              <a:endParaRPr lang="en-US" sz="800" b="1" dirty="0">
                <a:solidFill>
                  <a:prstClr val="white"/>
                </a:solidFill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404458" y="3010089"/>
              <a:ext cx="409086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002060"/>
                  </a:solidFill>
                </a:rPr>
                <a:t>Surry</a:t>
              </a:r>
              <a:endParaRPr lang="en-US" sz="800" b="1" dirty="0">
                <a:solidFill>
                  <a:srgbClr val="002060"/>
                </a:solidFill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2957412" y="3367849"/>
              <a:ext cx="471604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prstClr val="white"/>
                  </a:solidFill>
                </a:rPr>
                <a:t>Wilkes</a:t>
              </a:r>
              <a:endParaRPr lang="en-US" sz="800" b="1" dirty="0">
                <a:solidFill>
                  <a:prstClr val="white"/>
                </a:solidFill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3452074" y="3318167"/>
              <a:ext cx="473206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prstClr val="white"/>
                  </a:solidFill>
                </a:rPr>
                <a:t>Yadkin</a:t>
              </a:r>
              <a:endParaRPr lang="en-US" sz="8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148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457200" y="914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0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609600" y="1066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/>
              <a:t>79.6 million</a:t>
            </a:r>
            <a:endParaRPr lang="en-US" sz="6000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57200" y="1752600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solidFill>
                  <a:prstClr val="black"/>
                </a:solidFill>
              </a:rPr>
              <a:t>19 years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6200" y="3629561"/>
            <a:ext cx="8991600" cy="2635954"/>
            <a:chOff x="76200" y="3629561"/>
            <a:chExt cx="8991600" cy="2635954"/>
          </a:xfrm>
        </p:grpSpPr>
        <p:sp>
          <p:nvSpPr>
            <p:cNvPr id="10" name="Rectangle 9"/>
            <p:cNvSpPr/>
            <p:nvPr/>
          </p:nvSpPr>
          <p:spPr>
            <a:xfrm>
              <a:off x="76200" y="4495800"/>
              <a:ext cx="8991600" cy="17697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smtClean="0">
                  <a:solidFill>
                    <a:prstClr val="black"/>
                  </a:solidFill>
                </a:rPr>
                <a:t>10,000</a:t>
              </a:r>
              <a:r>
                <a:rPr lang="en-US" sz="4900" dirty="0" smtClean="0">
                  <a:solidFill>
                    <a:prstClr val="black"/>
                  </a:solidFill>
                </a:rPr>
                <a:t> </a:t>
              </a:r>
            </a:p>
            <a:p>
              <a:pPr algn="ctr"/>
              <a:r>
                <a:rPr lang="en-US" sz="4900" dirty="0" smtClean="0">
                  <a:solidFill>
                    <a:prstClr val="black"/>
                  </a:solidFill>
                </a:rPr>
                <a:t>people turning 65 each day</a:t>
              </a:r>
              <a:endParaRPr lang="en-US" sz="49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23988" y="3629561"/>
              <a:ext cx="69602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dirty="0" smtClean="0">
                  <a:solidFill>
                    <a:prstClr val="black"/>
                  </a:solidFill>
                </a:rPr>
                <a:t>=</a:t>
              </a:r>
              <a:endParaRPr lang="en-US" sz="8000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Title 3"/>
          <p:cNvSpPr txBox="1">
            <a:spLocks/>
          </p:cNvSpPr>
          <p:nvPr/>
        </p:nvSpPr>
        <p:spPr>
          <a:xfrm>
            <a:off x="457200" y="2819400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solidFill>
                  <a:prstClr val="black"/>
                </a:solidFill>
              </a:rPr>
              <a:t>365 days</a:t>
            </a:r>
          </a:p>
        </p:txBody>
      </p:sp>
    </p:spTree>
    <p:extLst>
      <p:ext uri="{BB962C8B-B14F-4D97-AF65-F5344CB8AC3E}">
        <p14:creationId xmlns:p14="http://schemas.microsoft.com/office/powerpoint/2010/main" val="319854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1828800" y="533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smtClean="0"/>
              <a:t>An Aging Nation</a:t>
            </a:r>
            <a:endParaRPr lang="en-US" sz="4000" u="sng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228600" y="1143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>
                <a:solidFill>
                  <a:prstClr val="black"/>
                </a:solidFill>
              </a:rPr>
              <a:t>Percent of U.S. Population over 65</a:t>
            </a:r>
            <a:endParaRPr lang="en-US" sz="3800" dirty="0">
              <a:solidFill>
                <a:prstClr val="black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676400" y="2209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black"/>
                </a:solidFill>
              </a:rPr>
              <a:t>2014: 13 percent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676400" y="388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black"/>
                </a:solidFill>
              </a:rPr>
              <a:t>2030: 20 percent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4814" y="4916269"/>
            <a:ext cx="3362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2050: 21 percent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1524000" y="3048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black"/>
                </a:solidFill>
              </a:rPr>
              <a:t>2020: 16.7 percent</a:t>
            </a:r>
            <a:endParaRPr lang="en-US" sz="3600" dirty="0">
              <a:solidFill>
                <a:prstClr val="black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105400" y="1828800"/>
            <a:ext cx="1371600" cy="4419600"/>
            <a:chOff x="5105400" y="1828800"/>
            <a:chExt cx="1371600" cy="4419600"/>
          </a:xfrm>
        </p:grpSpPr>
        <p:graphicFrame>
          <p:nvGraphicFramePr>
            <p:cNvPr id="12" name="Chart 1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41705417"/>
                </p:ext>
              </p:extLst>
            </p:nvPr>
          </p:nvGraphicFramePr>
          <p:xfrm>
            <a:off x="5105400" y="2827867"/>
            <a:ext cx="1371600" cy="1371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3" name="Chart 1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61837223"/>
                </p:ext>
              </p:extLst>
            </p:nvPr>
          </p:nvGraphicFramePr>
          <p:xfrm>
            <a:off x="5105400" y="4876800"/>
            <a:ext cx="1371600" cy="1371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4" name="Chart 1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40496505"/>
                </p:ext>
              </p:extLst>
            </p:nvPr>
          </p:nvGraphicFramePr>
          <p:xfrm>
            <a:off x="5105400" y="3867834"/>
            <a:ext cx="1371600" cy="1371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5" name="Chart 1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44479894"/>
                </p:ext>
              </p:extLst>
            </p:nvPr>
          </p:nvGraphicFramePr>
          <p:xfrm>
            <a:off x="5105400" y="1828800"/>
            <a:ext cx="1371600" cy="1371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709529"/>
              </p:ext>
            </p:extLst>
          </p:nvPr>
        </p:nvGraphicFramePr>
        <p:xfrm>
          <a:off x="6629400" y="4877931"/>
          <a:ext cx="2286000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0725"/>
                <a:gridCol w="595275"/>
              </a:tblGrid>
              <a:tr h="50292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Percent of US population over 65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50292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Percent of US population age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0-64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cxnSp>
        <p:nvCxnSpPr>
          <p:cNvPr id="17" name="Straight Arrow Connector 16"/>
          <p:cNvCxnSpPr/>
          <p:nvPr/>
        </p:nvCxnSpPr>
        <p:spPr>
          <a:xfrm flipV="1">
            <a:off x="4105774" y="2514600"/>
            <a:ext cx="1152026" cy="266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410574" y="3619500"/>
            <a:ext cx="771026" cy="38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111362" y="4514850"/>
            <a:ext cx="1070238" cy="571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181974" y="5295900"/>
            <a:ext cx="999626" cy="266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883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u="sng" dirty="0" smtClean="0">
                <a:solidFill>
                  <a:prstClr val="black"/>
                </a:solidFill>
              </a:rPr>
              <a:t>North Carolina State Demographic </a:t>
            </a:r>
            <a:endParaRPr lang="en-US" sz="2800" u="sng" dirty="0">
              <a:solidFill>
                <a:prstClr val="black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6200" y="1295400"/>
            <a:ext cx="487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prstClr val="black"/>
                </a:solidFill>
              </a:rPr>
              <a:t>Percent of North Carolina Population over 65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2209800" y="228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black"/>
                </a:solidFill>
              </a:rPr>
              <a:t>2014: 13.8 percent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2209800" y="3124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black"/>
                </a:solidFill>
              </a:rPr>
              <a:t>2020: 16.8 percent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2362200" y="396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black"/>
                </a:solidFill>
              </a:rPr>
              <a:t>2030: 20 percent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015" y="4992469"/>
            <a:ext cx="3362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2050: 25 percent</a:t>
            </a:r>
            <a:endParaRPr lang="en-US" sz="3600" dirty="0">
              <a:solidFill>
                <a:prstClr val="black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6270715"/>
              </p:ext>
            </p:extLst>
          </p:nvPr>
        </p:nvGraphicFramePr>
        <p:xfrm>
          <a:off x="3886200" y="2241594"/>
          <a:ext cx="5015653" cy="3625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5869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85800"/>
            <a:ext cx="3277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prstClr val="black"/>
                </a:solidFill>
              </a:rPr>
              <a:t>Medical </a:t>
            </a:r>
            <a:r>
              <a:rPr lang="en-US" sz="2800" b="1" u="sng" dirty="0" smtClean="0">
                <a:solidFill>
                  <a:prstClr val="black"/>
                </a:solidFill>
              </a:rPr>
              <a:t>Implications</a:t>
            </a:r>
            <a:endParaRPr lang="en-US" sz="2800" b="1" u="sng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219200"/>
            <a:ext cx="6362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Changing age demographics = changing disease demographics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47800" y="1524000"/>
            <a:ext cx="7696200" cy="795754"/>
            <a:chOff x="1447800" y="1794808"/>
            <a:chExt cx="7696200" cy="795992"/>
          </a:xfrm>
        </p:grpSpPr>
        <p:grpSp>
          <p:nvGrpSpPr>
            <p:cNvPr id="8" name="Group 7"/>
            <p:cNvGrpSpPr/>
            <p:nvPr/>
          </p:nvGrpSpPr>
          <p:grpSpPr>
            <a:xfrm>
              <a:off x="1447800" y="1795046"/>
              <a:ext cx="7696200" cy="795754"/>
              <a:chOff x="1447800" y="1185446"/>
              <a:chExt cx="7696200" cy="795754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1447800" y="1661160"/>
                <a:ext cx="7696200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5595657" y="1432560"/>
                <a:ext cx="0" cy="54864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5290857" y="1185446"/>
                <a:ext cx="60144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</a:rPr>
                  <a:t>2030</a:t>
                </a:r>
                <a:endParaRPr lang="en-US" sz="1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772400" y="1185446"/>
                <a:ext cx="60144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</a:rPr>
                  <a:t>2050</a:t>
                </a:r>
                <a:endParaRPr lang="en-US" sz="1600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8120343" y="1432560"/>
                <a:ext cx="0" cy="54864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/>
            <p:cNvSpPr txBox="1"/>
            <p:nvPr/>
          </p:nvSpPr>
          <p:spPr>
            <a:xfrm>
              <a:off x="2362200" y="1794808"/>
              <a:ext cx="6014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2014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2667000" y="2038350"/>
              <a:ext cx="0" cy="5486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9514868"/>
              </p:ext>
            </p:extLst>
          </p:nvPr>
        </p:nvGraphicFramePr>
        <p:xfrm>
          <a:off x="0" y="2286000"/>
          <a:ext cx="9144000" cy="3288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6250"/>
                <a:gridCol w="1873750"/>
                <a:gridCol w="990600"/>
                <a:gridCol w="1752600"/>
                <a:gridCol w="609600"/>
                <a:gridCol w="1981200"/>
              </a:tblGrid>
              <a:tr h="76199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Diabetes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9.3 percent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of the U.S. population has diabetes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5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5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5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5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Between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21 and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 33 percent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of the U.S. population will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have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diabetes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5EF"/>
                    </a:solidFill>
                  </a:tcPr>
                </a:tc>
              </a:tr>
              <a:tr h="78105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Cardiovascular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 Disease (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CVD)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2F2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37</a:t>
                      </a:r>
                      <a:r>
                        <a:rPr lang="en-US" sz="1400" b="1" baseline="0" dirty="0" smtClean="0"/>
                        <a:t> percent </a:t>
                      </a:r>
                      <a:r>
                        <a:rPr lang="en-US" sz="1400" baseline="0" dirty="0" smtClean="0"/>
                        <a:t>of Americans have at least one type of CVD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Between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40.5 and 44 percent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of Americans will have CVD*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797"/>
                    </a:solidFill>
                  </a:tcPr>
                </a:tc>
              </a:tr>
              <a:tr h="78105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Alzheimer’s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0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percent of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Americans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over 65 have Alzheimer’s 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8CF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8CF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8CF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8C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16.5 percent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of Americans over 65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will have Alzheimer’s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8CFE"/>
                    </a:solidFill>
                  </a:tcPr>
                </a:tc>
              </a:tr>
              <a:tr h="78105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Cancer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A82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b="1" dirty="0" smtClean="0"/>
                        <a:t>60</a:t>
                      </a:r>
                      <a:r>
                        <a:rPr lang="en-US" sz="1400" b="1" baseline="0" dirty="0" smtClean="0"/>
                        <a:t> percent </a:t>
                      </a:r>
                      <a:r>
                        <a:rPr lang="en-US" sz="1400" baseline="0" dirty="0" smtClean="0"/>
                        <a:t>of cancer patients are over 65</a:t>
                      </a:r>
                      <a:endParaRPr lang="en-US" sz="1400" dirty="0" smtClean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A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A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A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A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73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percent 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of cancer patients will be over 65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AE"/>
                    </a:solidFill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-76200" y="5562600"/>
            <a:ext cx="7461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*The American Heart Association’s prevalence projections extend only until 2030. No data sets for 2050 projections. </a:t>
            </a:r>
          </a:p>
          <a:p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5791200"/>
            <a:ext cx="61722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</a:rPr>
              <a:t>Data from CDC </a:t>
            </a:r>
            <a:r>
              <a:rPr lang="en-US" sz="1000" dirty="0">
                <a:solidFill>
                  <a:prstClr val="black"/>
                </a:solidFill>
              </a:rPr>
              <a:t>National Diabetes Statistics Report, </a:t>
            </a:r>
            <a:r>
              <a:rPr lang="en-US" sz="1000" dirty="0" smtClean="0">
                <a:solidFill>
                  <a:prstClr val="black"/>
                </a:solidFill>
              </a:rPr>
              <a:t>2014; </a:t>
            </a:r>
            <a:r>
              <a:rPr lang="en-US" sz="1000" dirty="0">
                <a:solidFill>
                  <a:prstClr val="black"/>
                </a:solidFill>
              </a:rPr>
              <a:t>Boyle </a:t>
            </a:r>
            <a:r>
              <a:rPr lang="en-US" sz="1000" i="1" dirty="0">
                <a:solidFill>
                  <a:prstClr val="black"/>
                </a:solidFill>
              </a:rPr>
              <a:t>et al</a:t>
            </a:r>
            <a:r>
              <a:rPr lang="en-US" sz="1000" dirty="0">
                <a:solidFill>
                  <a:prstClr val="black"/>
                </a:solidFill>
              </a:rPr>
              <a:t>. </a:t>
            </a:r>
            <a:r>
              <a:rPr lang="en-US" sz="1000" i="1" dirty="0">
                <a:solidFill>
                  <a:prstClr val="black"/>
                </a:solidFill>
              </a:rPr>
              <a:t>Population Health </a:t>
            </a:r>
            <a:r>
              <a:rPr lang="en-US" sz="1000" i="1" dirty="0" smtClean="0">
                <a:solidFill>
                  <a:prstClr val="black"/>
                </a:solidFill>
              </a:rPr>
              <a:t>Metrics, </a:t>
            </a:r>
            <a:r>
              <a:rPr lang="en-US" sz="1000" dirty="0" smtClean="0">
                <a:solidFill>
                  <a:prstClr val="black"/>
                </a:solidFill>
              </a:rPr>
              <a:t>2010; </a:t>
            </a:r>
            <a:r>
              <a:rPr lang="en-US" sz="1000" dirty="0">
                <a:solidFill>
                  <a:prstClr val="black"/>
                </a:solidFill>
              </a:rPr>
              <a:t>Alzheimer’s Association, 2014 Alzheimer’s Disease Facts and </a:t>
            </a:r>
            <a:r>
              <a:rPr lang="en-US" sz="1000" dirty="0" smtClean="0">
                <a:solidFill>
                  <a:prstClr val="black"/>
                </a:solidFill>
              </a:rPr>
              <a:t>Figures; </a:t>
            </a:r>
            <a:r>
              <a:rPr lang="en-US" sz="1000" dirty="0">
                <a:solidFill>
                  <a:prstClr val="black"/>
                </a:solidFill>
              </a:rPr>
              <a:t>Go, </a:t>
            </a:r>
            <a:r>
              <a:rPr lang="en-US" sz="1000" dirty="0" err="1">
                <a:solidFill>
                  <a:prstClr val="black"/>
                </a:solidFill>
              </a:rPr>
              <a:t>Mozaffarian</a:t>
            </a:r>
            <a:r>
              <a:rPr lang="en-US" sz="1000" dirty="0">
                <a:solidFill>
                  <a:prstClr val="black"/>
                </a:solidFill>
              </a:rPr>
              <a:t>, Roger </a:t>
            </a:r>
            <a:r>
              <a:rPr lang="en-US" sz="1000" i="1" dirty="0" smtClean="0">
                <a:solidFill>
                  <a:prstClr val="black"/>
                </a:solidFill>
              </a:rPr>
              <a:t>et </a:t>
            </a:r>
            <a:r>
              <a:rPr lang="en-US" sz="1000" i="1" dirty="0">
                <a:solidFill>
                  <a:prstClr val="black"/>
                </a:solidFill>
              </a:rPr>
              <a:t>al</a:t>
            </a:r>
            <a:r>
              <a:rPr lang="en-US" sz="1000" dirty="0">
                <a:solidFill>
                  <a:prstClr val="black"/>
                </a:solidFill>
              </a:rPr>
              <a:t>. “Heart Disease and Stroke Statistics – Update 2014: A Report From the American Heart </a:t>
            </a:r>
            <a:r>
              <a:rPr lang="en-US" sz="1000" dirty="0" smtClean="0">
                <a:solidFill>
                  <a:prstClr val="black"/>
                </a:solidFill>
              </a:rPr>
              <a:t>Association”; </a:t>
            </a:r>
            <a:r>
              <a:rPr lang="en-US" sz="1000" dirty="0" err="1">
                <a:solidFill>
                  <a:prstClr val="black"/>
                </a:solidFill>
              </a:rPr>
              <a:t>Heidenreich</a:t>
            </a:r>
            <a:r>
              <a:rPr lang="en-US" sz="1000" dirty="0">
                <a:solidFill>
                  <a:prstClr val="black"/>
                </a:solidFill>
              </a:rPr>
              <a:t> </a:t>
            </a:r>
            <a:r>
              <a:rPr lang="en-US" sz="1000" i="1" dirty="0">
                <a:solidFill>
                  <a:prstClr val="black"/>
                </a:solidFill>
              </a:rPr>
              <a:t>et al. The American Heart Association</a:t>
            </a:r>
            <a:r>
              <a:rPr lang="en-US" sz="1000" dirty="0">
                <a:solidFill>
                  <a:prstClr val="black"/>
                </a:solidFill>
              </a:rPr>
              <a:t>, </a:t>
            </a:r>
            <a:r>
              <a:rPr lang="en-US" sz="1000" dirty="0" smtClean="0">
                <a:solidFill>
                  <a:prstClr val="black"/>
                </a:solidFill>
              </a:rPr>
              <a:t>2011; </a:t>
            </a:r>
            <a:r>
              <a:rPr lang="en-US" sz="1000" dirty="0">
                <a:solidFill>
                  <a:prstClr val="black"/>
                </a:solidFill>
              </a:rPr>
              <a:t>Smith </a:t>
            </a:r>
            <a:r>
              <a:rPr lang="en-US" sz="1000" i="1" dirty="0">
                <a:solidFill>
                  <a:prstClr val="black"/>
                </a:solidFill>
              </a:rPr>
              <a:t>et al.</a:t>
            </a:r>
            <a:r>
              <a:rPr lang="en-US" sz="1000" dirty="0">
                <a:solidFill>
                  <a:prstClr val="black"/>
                </a:solidFill>
              </a:rPr>
              <a:t> (2009</a:t>
            </a:r>
            <a:r>
              <a:rPr lang="en-US" sz="1000" dirty="0" smtClean="0">
                <a:solidFill>
                  <a:prstClr val="black"/>
                </a:solidFill>
              </a:rPr>
              <a:t>) </a:t>
            </a:r>
            <a:r>
              <a:rPr lang="en-US" sz="1000" i="1" dirty="0">
                <a:solidFill>
                  <a:prstClr val="black"/>
                </a:solidFill>
              </a:rPr>
              <a:t>Journal of Clinical </a:t>
            </a:r>
            <a:r>
              <a:rPr lang="en-US" sz="1000" i="1" dirty="0" smtClean="0">
                <a:solidFill>
                  <a:prstClr val="black"/>
                </a:solidFill>
              </a:rPr>
              <a:t>Oncology.</a:t>
            </a:r>
            <a:endParaRPr lang="en-US" sz="1000" dirty="0">
              <a:solidFill>
                <a:prstClr val="black"/>
              </a:solidFill>
            </a:endParaRPr>
          </a:p>
          <a:p>
            <a:endParaRPr lang="en-US" sz="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45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533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/>
              <a:t>So…now what?</a:t>
            </a:r>
            <a:endParaRPr lang="en-US" sz="7200" dirty="0"/>
          </a:p>
        </p:txBody>
      </p:sp>
      <p:sp>
        <p:nvSpPr>
          <p:cNvPr id="6" name="Oval 5"/>
          <p:cNvSpPr/>
          <p:nvPr/>
        </p:nvSpPr>
        <p:spPr>
          <a:xfrm>
            <a:off x="405128" y="1600200"/>
            <a:ext cx="1143000" cy="1143000"/>
          </a:xfrm>
          <a:prstGeom prst="ellipse">
            <a:avLst/>
          </a:prstGeom>
          <a:solidFill>
            <a:srgbClr val="002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prstClr val="white"/>
                </a:solidFill>
              </a:rPr>
              <a:t>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81000" y="3200400"/>
            <a:ext cx="1143000" cy="1143000"/>
          </a:xfrm>
          <a:prstGeom prst="ellipse">
            <a:avLst/>
          </a:prstGeom>
          <a:solidFill>
            <a:srgbClr val="002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</a:rPr>
              <a:t>2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71865" y="4876800"/>
            <a:ext cx="1143000" cy="1143000"/>
          </a:xfrm>
          <a:prstGeom prst="ellipse">
            <a:avLst/>
          </a:prstGeom>
          <a:solidFill>
            <a:srgbClr val="002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</a:rPr>
              <a:t>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00528" y="1828800"/>
            <a:ext cx="3674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</a:rPr>
              <a:t>Plan for yourself</a:t>
            </a: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6400" y="3429000"/>
            <a:ext cx="69106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</a:rPr>
              <a:t>Plan for your healthcare system</a:t>
            </a: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96049" y="4724400"/>
            <a:ext cx="7371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</a:rPr>
              <a:t>Promote action within your community </a:t>
            </a:r>
            <a:endParaRPr lang="en-US" sz="4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5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494</TotalTime>
  <Words>529</Words>
  <Application>Microsoft Office PowerPoint</Application>
  <PresentationFormat>On-screen Show (4:3)</PresentationFormat>
  <Paragraphs>100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WFUHS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Community Partnership for Compassionate Care</dc:title>
  <dc:creator>F Keith Stirewalt</dc:creator>
  <cp:lastModifiedBy>Rhonda Bartlett</cp:lastModifiedBy>
  <cp:revision>84</cp:revision>
  <cp:lastPrinted>2016-03-23T18:10:02Z</cp:lastPrinted>
  <dcterms:created xsi:type="dcterms:W3CDTF">2016-02-09T17:41:51Z</dcterms:created>
  <dcterms:modified xsi:type="dcterms:W3CDTF">2016-03-23T18:13:40Z</dcterms:modified>
</cp:coreProperties>
</file>